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79" r:id="rId4"/>
    <p:sldId id="259" r:id="rId5"/>
    <p:sldId id="260" r:id="rId6"/>
    <p:sldId id="261" r:id="rId7"/>
    <p:sldId id="262" r:id="rId8"/>
    <p:sldId id="264" r:id="rId9"/>
    <p:sldId id="265" r:id="rId10"/>
    <p:sldId id="280" r:id="rId11"/>
    <p:sldId id="266" r:id="rId12"/>
    <p:sldId id="281" r:id="rId13"/>
    <p:sldId id="267" r:id="rId14"/>
    <p:sldId id="268" r:id="rId15"/>
    <p:sldId id="269" r:id="rId16"/>
    <p:sldId id="270" r:id="rId17"/>
    <p:sldId id="271" r:id="rId18"/>
    <p:sldId id="283" r:id="rId19"/>
    <p:sldId id="272" r:id="rId20"/>
    <p:sldId id="273" r:id="rId21"/>
    <p:sldId id="274" r:id="rId22"/>
    <p:sldId id="290" r:id="rId23"/>
    <p:sldId id="275" r:id="rId24"/>
    <p:sldId id="289" r:id="rId25"/>
    <p:sldId id="282" r:id="rId26"/>
    <p:sldId id="284" r:id="rId27"/>
    <p:sldId id="285" r:id="rId28"/>
    <p:sldId id="286" r:id="rId29"/>
    <p:sldId id="276" r:id="rId30"/>
    <p:sldId id="287" r:id="rId31"/>
    <p:sldId id="292" r:id="rId32"/>
    <p:sldId id="291" r:id="rId33"/>
    <p:sldId id="277" r:id="rId34"/>
    <p:sldId id="288" r:id="rId35"/>
    <p:sldId id="278" r:id="rId36"/>
  </p:sldIdLst>
  <p:sldSz cx="9144000" cy="6858000" type="screen4x3"/>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C2CB2-D3A0-4D0E-9FC6-1B82B6D5EE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029E06-703E-45D7-AC72-B34F52BA9C8A}">
      <dgm:prSet>
        <dgm:style>
          <a:lnRef idx="3">
            <a:schemeClr val="lt1"/>
          </a:lnRef>
          <a:fillRef idx="1">
            <a:schemeClr val="accent3"/>
          </a:fillRef>
          <a:effectRef idx="1">
            <a:schemeClr val="accent3"/>
          </a:effectRef>
          <a:fontRef idx="minor">
            <a:schemeClr val="lt1"/>
          </a:fontRef>
        </dgm:style>
      </dgm:prSet>
      <dgm:spPr/>
      <dgm:t>
        <a:bodyPr/>
        <a:lstStyle/>
        <a:p>
          <a:pPr algn="ctr" rtl="0"/>
          <a:r>
            <a:rPr lang="en-US" dirty="0" err="1" smtClean="0">
              <a:solidFill>
                <a:srgbClr val="000000"/>
              </a:solidFill>
            </a:rPr>
            <a:t>Unicelular</a:t>
          </a:r>
          <a:r>
            <a:rPr lang="en-US" dirty="0" smtClean="0">
              <a:solidFill>
                <a:srgbClr val="000000"/>
              </a:solidFill>
            </a:rPr>
            <a:t> </a:t>
          </a:r>
          <a:endParaRPr lang="en-US" dirty="0">
            <a:solidFill>
              <a:srgbClr val="000000"/>
            </a:solidFill>
          </a:endParaRPr>
        </a:p>
      </dgm:t>
    </dgm:pt>
    <dgm:pt modelId="{16E0F3BC-1645-49ED-B174-343D2E569E43}" type="parTrans" cxnId="{3EC88B3D-8AE3-4EE4-97AE-D95BDFF8E0DB}">
      <dgm:prSet/>
      <dgm:spPr/>
      <dgm:t>
        <a:bodyPr/>
        <a:lstStyle/>
        <a:p>
          <a:endParaRPr lang="en-US"/>
        </a:p>
      </dgm:t>
    </dgm:pt>
    <dgm:pt modelId="{7F183FA5-865A-4F5D-9C1E-81D21678A2CA}" type="sibTrans" cxnId="{3EC88B3D-8AE3-4EE4-97AE-D95BDFF8E0DB}">
      <dgm:prSet/>
      <dgm:spPr/>
      <dgm:t>
        <a:bodyPr/>
        <a:lstStyle/>
        <a:p>
          <a:endParaRPr lang="en-US"/>
        </a:p>
      </dgm:t>
    </dgm:pt>
    <dgm:pt modelId="{0A9FA147-D02F-40DB-81B8-D62D2CF40AA4}">
      <dgm:prSet/>
      <dgm:spPr/>
      <dgm:t>
        <a:bodyPr/>
        <a:lstStyle/>
        <a:p>
          <a:pPr rtl="0"/>
          <a:r>
            <a:rPr lang="en-US" dirty="0" err="1" smtClean="0">
              <a:solidFill>
                <a:schemeClr val="tx1"/>
              </a:solidFill>
            </a:rPr>
            <a:t>Posee</a:t>
          </a:r>
          <a:r>
            <a:rPr lang="en-US" dirty="0" smtClean="0">
              <a:solidFill>
                <a:schemeClr val="tx1"/>
              </a:solidFill>
            </a:rPr>
            <a:t> </a:t>
          </a:r>
          <a:r>
            <a:rPr lang="en-US" dirty="0" err="1" smtClean="0">
              <a:solidFill>
                <a:schemeClr val="tx1"/>
              </a:solidFill>
            </a:rPr>
            <a:t>una</a:t>
          </a:r>
          <a:r>
            <a:rPr lang="en-US" dirty="0" smtClean="0">
              <a:solidFill>
                <a:schemeClr val="tx1"/>
              </a:solidFill>
            </a:rPr>
            <a:t> sola </a:t>
          </a:r>
          <a:r>
            <a:rPr lang="en-US" dirty="0" err="1" smtClean="0">
              <a:solidFill>
                <a:schemeClr val="tx1"/>
              </a:solidFill>
            </a:rPr>
            <a:t>célula</a:t>
          </a:r>
          <a:r>
            <a:rPr lang="en-US" dirty="0" smtClean="0">
              <a:solidFill>
                <a:schemeClr val="tx1"/>
              </a:solidFill>
            </a:rPr>
            <a:t>. </a:t>
          </a:r>
          <a:r>
            <a:rPr lang="en-US" dirty="0" err="1" smtClean="0">
              <a:solidFill>
                <a:schemeClr val="tx1"/>
              </a:solidFill>
            </a:rPr>
            <a:t>Ejemplos</a:t>
          </a:r>
          <a:r>
            <a:rPr lang="en-US" dirty="0" smtClean="0">
              <a:solidFill>
                <a:schemeClr val="tx1"/>
              </a:solidFill>
            </a:rPr>
            <a:t>: </a:t>
          </a:r>
          <a:r>
            <a:rPr lang="en-US" dirty="0" err="1" smtClean="0">
              <a:solidFill>
                <a:schemeClr val="tx1"/>
              </a:solidFill>
            </a:rPr>
            <a:t>bacterias</a:t>
          </a:r>
          <a:endParaRPr lang="en-US" dirty="0">
            <a:solidFill>
              <a:schemeClr val="tx1"/>
            </a:solidFill>
          </a:endParaRPr>
        </a:p>
      </dgm:t>
    </dgm:pt>
    <dgm:pt modelId="{57BF4974-2537-4507-9F5F-BADA4426EFC8}" type="parTrans" cxnId="{01C1C8FB-D2E8-4F5A-94DA-45F651C09F5E}">
      <dgm:prSet/>
      <dgm:spPr/>
      <dgm:t>
        <a:bodyPr/>
        <a:lstStyle/>
        <a:p>
          <a:endParaRPr lang="en-US"/>
        </a:p>
      </dgm:t>
    </dgm:pt>
    <dgm:pt modelId="{C84BBFF2-45DB-4EEB-A21D-A5B008242FC7}" type="sibTrans" cxnId="{01C1C8FB-D2E8-4F5A-94DA-45F651C09F5E}">
      <dgm:prSet/>
      <dgm:spPr/>
      <dgm:t>
        <a:bodyPr/>
        <a:lstStyle/>
        <a:p>
          <a:endParaRPr lang="en-US"/>
        </a:p>
      </dgm:t>
    </dgm:pt>
    <dgm:pt modelId="{950B2FC1-03AD-4625-8268-FD402E24AA99}">
      <dgm:prSet>
        <dgm:style>
          <a:lnRef idx="3">
            <a:schemeClr val="lt1"/>
          </a:lnRef>
          <a:fillRef idx="1">
            <a:schemeClr val="accent4"/>
          </a:fillRef>
          <a:effectRef idx="1">
            <a:schemeClr val="accent4"/>
          </a:effectRef>
          <a:fontRef idx="minor">
            <a:schemeClr val="lt1"/>
          </a:fontRef>
        </dgm:style>
      </dgm:prSet>
      <dgm:spPr/>
      <dgm:t>
        <a:bodyPr/>
        <a:lstStyle/>
        <a:p>
          <a:pPr algn="ctr" rtl="0"/>
          <a:r>
            <a:rPr lang="en-US" dirty="0" smtClean="0">
              <a:solidFill>
                <a:srgbClr val="000000"/>
              </a:solidFill>
            </a:rPr>
            <a:t> </a:t>
          </a:r>
          <a:r>
            <a:rPr lang="en-US" dirty="0" err="1" smtClean="0">
              <a:solidFill>
                <a:srgbClr val="000000"/>
              </a:solidFill>
            </a:rPr>
            <a:t>Multicelular</a:t>
          </a:r>
          <a:endParaRPr lang="en-US" dirty="0">
            <a:solidFill>
              <a:srgbClr val="000000"/>
            </a:solidFill>
          </a:endParaRPr>
        </a:p>
      </dgm:t>
    </dgm:pt>
    <dgm:pt modelId="{E47A326C-9997-4547-9B70-527DD7C16CB3}" type="parTrans" cxnId="{F0B09CA6-2E6B-4769-ADF7-CA8FAE710FFF}">
      <dgm:prSet/>
      <dgm:spPr/>
      <dgm:t>
        <a:bodyPr/>
        <a:lstStyle/>
        <a:p>
          <a:endParaRPr lang="en-US"/>
        </a:p>
      </dgm:t>
    </dgm:pt>
    <dgm:pt modelId="{AA067F08-831F-46AC-9226-7A9ECE1BF8FC}" type="sibTrans" cxnId="{F0B09CA6-2E6B-4769-ADF7-CA8FAE710FFF}">
      <dgm:prSet/>
      <dgm:spPr/>
      <dgm:t>
        <a:bodyPr/>
        <a:lstStyle/>
        <a:p>
          <a:endParaRPr lang="en-US"/>
        </a:p>
      </dgm:t>
    </dgm:pt>
    <dgm:pt modelId="{481DD604-EFF2-4174-899F-7B1E45EFEDBF}">
      <dgm:prSet/>
      <dgm:spPr/>
      <dgm:t>
        <a:bodyPr/>
        <a:lstStyle/>
        <a:p>
          <a:pPr rtl="0"/>
          <a:r>
            <a:rPr lang="en-US" dirty="0" err="1" smtClean="0">
              <a:solidFill>
                <a:schemeClr val="tx1"/>
              </a:solidFill>
            </a:rPr>
            <a:t>Posee</a:t>
          </a:r>
          <a:r>
            <a:rPr lang="en-US" dirty="0" smtClean="0">
              <a:solidFill>
                <a:schemeClr val="tx1"/>
              </a:solidFill>
            </a:rPr>
            <a:t> </a:t>
          </a:r>
          <a:r>
            <a:rPr lang="en-US" dirty="0" err="1" smtClean="0">
              <a:solidFill>
                <a:schemeClr val="tx1"/>
              </a:solidFill>
            </a:rPr>
            <a:t>muchas</a:t>
          </a:r>
          <a:r>
            <a:rPr lang="en-US" dirty="0" smtClean="0">
              <a:solidFill>
                <a:schemeClr val="tx1"/>
              </a:solidFill>
            </a:rPr>
            <a:t> </a:t>
          </a:r>
          <a:r>
            <a:rPr lang="en-US" dirty="0" err="1" smtClean="0">
              <a:solidFill>
                <a:schemeClr val="tx1"/>
              </a:solidFill>
            </a:rPr>
            <a:t>células</a:t>
          </a:r>
          <a:r>
            <a:rPr lang="en-US" dirty="0" smtClean="0">
              <a:solidFill>
                <a:schemeClr val="tx1"/>
              </a:solidFill>
            </a:rPr>
            <a:t>. </a:t>
          </a:r>
          <a:r>
            <a:rPr lang="en-US" dirty="0" err="1" smtClean="0">
              <a:solidFill>
                <a:schemeClr val="tx1"/>
              </a:solidFill>
            </a:rPr>
            <a:t>Ejemplos</a:t>
          </a:r>
          <a:r>
            <a:rPr lang="en-US" dirty="0" smtClean="0">
              <a:solidFill>
                <a:schemeClr val="tx1"/>
              </a:solidFill>
            </a:rPr>
            <a:t>: </a:t>
          </a:r>
          <a:r>
            <a:rPr lang="en-US" dirty="0" err="1" smtClean="0">
              <a:solidFill>
                <a:schemeClr val="tx1"/>
              </a:solidFill>
            </a:rPr>
            <a:t>seres</a:t>
          </a:r>
          <a:r>
            <a:rPr lang="en-US" dirty="0" smtClean="0">
              <a:solidFill>
                <a:schemeClr val="tx1"/>
              </a:solidFill>
            </a:rPr>
            <a:t> </a:t>
          </a:r>
          <a:r>
            <a:rPr lang="en-US" dirty="0" err="1" smtClean="0">
              <a:solidFill>
                <a:schemeClr val="tx1"/>
              </a:solidFill>
            </a:rPr>
            <a:t>humanos</a:t>
          </a:r>
          <a:r>
            <a:rPr lang="en-US" dirty="0" smtClean="0">
              <a:solidFill>
                <a:schemeClr val="tx1"/>
              </a:solidFill>
            </a:rPr>
            <a:t>, </a:t>
          </a:r>
          <a:r>
            <a:rPr lang="en-US" dirty="0" err="1" smtClean="0">
              <a:solidFill>
                <a:schemeClr val="tx1"/>
              </a:solidFill>
            </a:rPr>
            <a:t>animales</a:t>
          </a:r>
          <a:r>
            <a:rPr lang="en-US" dirty="0" smtClean="0">
              <a:solidFill>
                <a:schemeClr val="tx1"/>
              </a:solidFill>
            </a:rPr>
            <a:t> y </a:t>
          </a:r>
          <a:r>
            <a:rPr lang="en-US" dirty="0" err="1" smtClean="0">
              <a:solidFill>
                <a:schemeClr val="tx1"/>
              </a:solidFill>
            </a:rPr>
            <a:t>plantas</a:t>
          </a:r>
          <a:r>
            <a:rPr lang="en-US" dirty="0" smtClean="0">
              <a:solidFill>
                <a:schemeClr val="tx1"/>
              </a:solidFill>
            </a:rPr>
            <a:t>.</a:t>
          </a:r>
          <a:endParaRPr lang="en-US" dirty="0">
            <a:solidFill>
              <a:schemeClr val="tx1"/>
            </a:solidFill>
          </a:endParaRPr>
        </a:p>
      </dgm:t>
    </dgm:pt>
    <dgm:pt modelId="{72AF10BB-5783-4320-BB1D-4B728DE97898}" type="parTrans" cxnId="{C5F74D02-7D61-43FF-86DC-8038D72F1BF3}">
      <dgm:prSet/>
      <dgm:spPr/>
      <dgm:t>
        <a:bodyPr/>
        <a:lstStyle/>
        <a:p>
          <a:endParaRPr lang="en-US"/>
        </a:p>
      </dgm:t>
    </dgm:pt>
    <dgm:pt modelId="{FD9E989F-DE35-4A62-86C1-2DC880AE5FA8}" type="sibTrans" cxnId="{C5F74D02-7D61-43FF-86DC-8038D72F1BF3}">
      <dgm:prSet/>
      <dgm:spPr/>
      <dgm:t>
        <a:bodyPr/>
        <a:lstStyle/>
        <a:p>
          <a:endParaRPr lang="en-US"/>
        </a:p>
      </dgm:t>
    </dgm:pt>
    <dgm:pt modelId="{50E42328-6186-41B2-8EF9-1E385A68E0A4}" type="pres">
      <dgm:prSet presAssocID="{CE9C2CB2-D3A0-4D0E-9FC6-1B82B6D5EE12}" presName="linear" presStyleCnt="0">
        <dgm:presLayoutVars>
          <dgm:animLvl val="lvl"/>
          <dgm:resizeHandles val="exact"/>
        </dgm:presLayoutVars>
      </dgm:prSet>
      <dgm:spPr/>
      <dgm:t>
        <a:bodyPr/>
        <a:lstStyle/>
        <a:p>
          <a:endParaRPr lang="en-US"/>
        </a:p>
      </dgm:t>
    </dgm:pt>
    <dgm:pt modelId="{51A2FA36-FA7E-4704-A419-0BCCA1FFE06D}" type="pres">
      <dgm:prSet presAssocID="{1B029E06-703E-45D7-AC72-B34F52BA9C8A}" presName="parentText" presStyleLbl="node1" presStyleIdx="0" presStyleCnt="2">
        <dgm:presLayoutVars>
          <dgm:chMax val="0"/>
          <dgm:bulletEnabled val="1"/>
        </dgm:presLayoutVars>
      </dgm:prSet>
      <dgm:spPr/>
      <dgm:t>
        <a:bodyPr/>
        <a:lstStyle/>
        <a:p>
          <a:endParaRPr lang="en-US"/>
        </a:p>
      </dgm:t>
    </dgm:pt>
    <dgm:pt modelId="{6F9D3E1D-F451-4491-87E6-B83B931A36F0}" type="pres">
      <dgm:prSet presAssocID="{1B029E06-703E-45D7-AC72-B34F52BA9C8A}" presName="childText" presStyleLbl="revTx" presStyleIdx="0" presStyleCnt="2">
        <dgm:presLayoutVars>
          <dgm:bulletEnabled val="1"/>
        </dgm:presLayoutVars>
      </dgm:prSet>
      <dgm:spPr/>
      <dgm:t>
        <a:bodyPr/>
        <a:lstStyle/>
        <a:p>
          <a:endParaRPr lang="en-US"/>
        </a:p>
      </dgm:t>
    </dgm:pt>
    <dgm:pt modelId="{AA43F8FC-177A-46C4-8AD0-BA3270B57FFE}" type="pres">
      <dgm:prSet presAssocID="{950B2FC1-03AD-4625-8268-FD402E24AA99}" presName="parentText" presStyleLbl="node1" presStyleIdx="1" presStyleCnt="2">
        <dgm:presLayoutVars>
          <dgm:chMax val="0"/>
          <dgm:bulletEnabled val="1"/>
        </dgm:presLayoutVars>
      </dgm:prSet>
      <dgm:spPr/>
      <dgm:t>
        <a:bodyPr/>
        <a:lstStyle/>
        <a:p>
          <a:endParaRPr lang="en-US"/>
        </a:p>
      </dgm:t>
    </dgm:pt>
    <dgm:pt modelId="{1BE0B2FC-7515-4EF7-9258-EB9B3D3F0857}" type="pres">
      <dgm:prSet presAssocID="{950B2FC1-03AD-4625-8268-FD402E24AA99}" presName="childText" presStyleLbl="revTx" presStyleIdx="1" presStyleCnt="2">
        <dgm:presLayoutVars>
          <dgm:bulletEnabled val="1"/>
        </dgm:presLayoutVars>
      </dgm:prSet>
      <dgm:spPr/>
      <dgm:t>
        <a:bodyPr/>
        <a:lstStyle/>
        <a:p>
          <a:endParaRPr lang="en-US"/>
        </a:p>
      </dgm:t>
    </dgm:pt>
  </dgm:ptLst>
  <dgm:cxnLst>
    <dgm:cxn modelId="{F0B09CA6-2E6B-4769-ADF7-CA8FAE710FFF}" srcId="{CE9C2CB2-D3A0-4D0E-9FC6-1B82B6D5EE12}" destId="{950B2FC1-03AD-4625-8268-FD402E24AA99}" srcOrd="1" destOrd="0" parTransId="{E47A326C-9997-4547-9B70-527DD7C16CB3}" sibTransId="{AA067F08-831F-46AC-9226-7A9ECE1BF8FC}"/>
    <dgm:cxn modelId="{94073523-2DA1-4BDE-827A-F951785C5737}" type="presOf" srcId="{CE9C2CB2-D3A0-4D0E-9FC6-1B82B6D5EE12}" destId="{50E42328-6186-41B2-8EF9-1E385A68E0A4}" srcOrd="0" destOrd="0" presId="urn:microsoft.com/office/officeart/2005/8/layout/vList2"/>
    <dgm:cxn modelId="{F477DB76-713A-458D-8515-9DBD9B3C3FEE}" type="presOf" srcId="{950B2FC1-03AD-4625-8268-FD402E24AA99}" destId="{AA43F8FC-177A-46C4-8AD0-BA3270B57FFE}" srcOrd="0" destOrd="0" presId="urn:microsoft.com/office/officeart/2005/8/layout/vList2"/>
    <dgm:cxn modelId="{01C1C8FB-D2E8-4F5A-94DA-45F651C09F5E}" srcId="{1B029E06-703E-45D7-AC72-B34F52BA9C8A}" destId="{0A9FA147-D02F-40DB-81B8-D62D2CF40AA4}" srcOrd="0" destOrd="0" parTransId="{57BF4974-2537-4507-9F5F-BADA4426EFC8}" sibTransId="{C84BBFF2-45DB-4EEB-A21D-A5B008242FC7}"/>
    <dgm:cxn modelId="{3EC88B3D-8AE3-4EE4-97AE-D95BDFF8E0DB}" srcId="{CE9C2CB2-D3A0-4D0E-9FC6-1B82B6D5EE12}" destId="{1B029E06-703E-45D7-AC72-B34F52BA9C8A}" srcOrd="0" destOrd="0" parTransId="{16E0F3BC-1645-49ED-B174-343D2E569E43}" sibTransId="{7F183FA5-865A-4F5D-9C1E-81D21678A2CA}"/>
    <dgm:cxn modelId="{63DFE901-9F52-4FDA-8E5D-A31197701E45}" type="presOf" srcId="{1B029E06-703E-45D7-AC72-B34F52BA9C8A}" destId="{51A2FA36-FA7E-4704-A419-0BCCA1FFE06D}" srcOrd="0" destOrd="0" presId="urn:microsoft.com/office/officeart/2005/8/layout/vList2"/>
    <dgm:cxn modelId="{24B40975-09D7-4AC7-8016-13FC54A4DDCB}" type="presOf" srcId="{0A9FA147-D02F-40DB-81B8-D62D2CF40AA4}" destId="{6F9D3E1D-F451-4491-87E6-B83B931A36F0}" srcOrd="0" destOrd="0" presId="urn:microsoft.com/office/officeart/2005/8/layout/vList2"/>
    <dgm:cxn modelId="{C5F74D02-7D61-43FF-86DC-8038D72F1BF3}" srcId="{950B2FC1-03AD-4625-8268-FD402E24AA99}" destId="{481DD604-EFF2-4174-899F-7B1E45EFEDBF}" srcOrd="0" destOrd="0" parTransId="{72AF10BB-5783-4320-BB1D-4B728DE97898}" sibTransId="{FD9E989F-DE35-4A62-86C1-2DC880AE5FA8}"/>
    <dgm:cxn modelId="{D76C24BE-9C4E-4B50-BD1F-53D6DCF0DEBB}" type="presOf" srcId="{481DD604-EFF2-4174-899F-7B1E45EFEDBF}" destId="{1BE0B2FC-7515-4EF7-9258-EB9B3D3F0857}" srcOrd="0" destOrd="0" presId="urn:microsoft.com/office/officeart/2005/8/layout/vList2"/>
    <dgm:cxn modelId="{76847A40-4CBC-460E-8D47-D6BC90B4E079}" type="presParOf" srcId="{50E42328-6186-41B2-8EF9-1E385A68E0A4}" destId="{51A2FA36-FA7E-4704-A419-0BCCA1FFE06D}" srcOrd="0" destOrd="0" presId="urn:microsoft.com/office/officeart/2005/8/layout/vList2"/>
    <dgm:cxn modelId="{EDD82728-1EC2-4D87-8A8D-375002806267}" type="presParOf" srcId="{50E42328-6186-41B2-8EF9-1E385A68E0A4}" destId="{6F9D3E1D-F451-4491-87E6-B83B931A36F0}" srcOrd="1" destOrd="0" presId="urn:microsoft.com/office/officeart/2005/8/layout/vList2"/>
    <dgm:cxn modelId="{C30EA1C7-D29F-4923-9482-F019F61CFCBA}" type="presParOf" srcId="{50E42328-6186-41B2-8EF9-1E385A68E0A4}" destId="{AA43F8FC-177A-46C4-8AD0-BA3270B57FFE}" srcOrd="2" destOrd="0" presId="urn:microsoft.com/office/officeart/2005/8/layout/vList2"/>
    <dgm:cxn modelId="{BBAA6878-20E8-4469-8789-CE616E8EA72D}" type="presParOf" srcId="{50E42328-6186-41B2-8EF9-1E385A68E0A4}" destId="{1BE0B2FC-7515-4EF7-9258-EB9B3D3F085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2FA36-FA7E-4704-A419-0BCCA1FFE06D}">
      <dsp:nvSpPr>
        <dsp:cNvPr id="0" name=""/>
        <dsp:cNvSpPr/>
      </dsp:nvSpPr>
      <dsp:spPr>
        <a:xfrm>
          <a:off x="0" y="44508"/>
          <a:ext cx="7543800" cy="983384"/>
        </a:xfrm>
        <a:prstGeom prst="roundRect">
          <a:avLst/>
        </a:prstGeom>
        <a:solidFill>
          <a:schemeClr val="accent3"/>
        </a:solidFill>
        <a:ln w="28575" cap="rnd"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err="1" smtClean="0">
              <a:solidFill>
                <a:srgbClr val="000000"/>
              </a:solidFill>
            </a:rPr>
            <a:t>Unicelular</a:t>
          </a:r>
          <a:r>
            <a:rPr lang="en-US" sz="4100" kern="1200" dirty="0" smtClean="0">
              <a:solidFill>
                <a:srgbClr val="000000"/>
              </a:solidFill>
            </a:rPr>
            <a:t> </a:t>
          </a:r>
          <a:endParaRPr lang="en-US" sz="4100" kern="1200" dirty="0">
            <a:solidFill>
              <a:srgbClr val="000000"/>
            </a:solidFill>
          </a:endParaRPr>
        </a:p>
      </dsp:txBody>
      <dsp:txXfrm>
        <a:off x="48005" y="92513"/>
        <a:ext cx="7447790" cy="887374"/>
      </dsp:txXfrm>
    </dsp:sp>
    <dsp:sp modelId="{6F9D3E1D-F451-4491-87E6-B83B931A36F0}">
      <dsp:nvSpPr>
        <dsp:cNvPr id="0" name=""/>
        <dsp:cNvSpPr/>
      </dsp:nvSpPr>
      <dsp:spPr>
        <a:xfrm>
          <a:off x="0" y="1027893"/>
          <a:ext cx="7543800" cy="99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err="1" smtClean="0">
              <a:solidFill>
                <a:schemeClr val="tx1"/>
              </a:solidFill>
            </a:rPr>
            <a:t>Posee</a:t>
          </a:r>
          <a:r>
            <a:rPr lang="en-US" sz="3200" kern="1200" dirty="0" smtClean="0">
              <a:solidFill>
                <a:schemeClr val="tx1"/>
              </a:solidFill>
            </a:rPr>
            <a:t> </a:t>
          </a:r>
          <a:r>
            <a:rPr lang="en-US" sz="3200" kern="1200" dirty="0" err="1" smtClean="0">
              <a:solidFill>
                <a:schemeClr val="tx1"/>
              </a:solidFill>
            </a:rPr>
            <a:t>una</a:t>
          </a:r>
          <a:r>
            <a:rPr lang="en-US" sz="3200" kern="1200" dirty="0" smtClean="0">
              <a:solidFill>
                <a:schemeClr val="tx1"/>
              </a:solidFill>
            </a:rPr>
            <a:t> sola </a:t>
          </a:r>
          <a:r>
            <a:rPr lang="en-US" sz="3200" kern="1200" dirty="0" err="1" smtClean="0">
              <a:solidFill>
                <a:schemeClr val="tx1"/>
              </a:solidFill>
            </a:rPr>
            <a:t>célula</a:t>
          </a:r>
          <a:r>
            <a:rPr lang="en-US" sz="3200" kern="1200" dirty="0" smtClean="0">
              <a:solidFill>
                <a:schemeClr val="tx1"/>
              </a:solidFill>
            </a:rPr>
            <a:t>. </a:t>
          </a:r>
          <a:r>
            <a:rPr lang="en-US" sz="3200" kern="1200" dirty="0" err="1" smtClean="0">
              <a:solidFill>
                <a:schemeClr val="tx1"/>
              </a:solidFill>
            </a:rPr>
            <a:t>Ejemplos</a:t>
          </a:r>
          <a:r>
            <a:rPr lang="en-US" sz="3200" kern="1200" dirty="0" smtClean="0">
              <a:solidFill>
                <a:schemeClr val="tx1"/>
              </a:solidFill>
            </a:rPr>
            <a:t>: </a:t>
          </a:r>
          <a:r>
            <a:rPr lang="en-US" sz="3200" kern="1200" dirty="0" err="1" smtClean="0">
              <a:solidFill>
                <a:schemeClr val="tx1"/>
              </a:solidFill>
            </a:rPr>
            <a:t>bacterias</a:t>
          </a:r>
          <a:endParaRPr lang="en-US" sz="3200" kern="1200" dirty="0">
            <a:solidFill>
              <a:schemeClr val="tx1"/>
            </a:solidFill>
          </a:endParaRPr>
        </a:p>
      </dsp:txBody>
      <dsp:txXfrm>
        <a:off x="0" y="1027893"/>
        <a:ext cx="7543800" cy="997222"/>
      </dsp:txXfrm>
    </dsp:sp>
    <dsp:sp modelId="{AA43F8FC-177A-46C4-8AD0-BA3270B57FFE}">
      <dsp:nvSpPr>
        <dsp:cNvPr id="0" name=""/>
        <dsp:cNvSpPr/>
      </dsp:nvSpPr>
      <dsp:spPr>
        <a:xfrm>
          <a:off x="0" y="2025116"/>
          <a:ext cx="7543800" cy="983384"/>
        </a:xfrm>
        <a:prstGeom prst="roundRect">
          <a:avLst/>
        </a:prstGeom>
        <a:solidFill>
          <a:schemeClr val="accent4"/>
        </a:solidFill>
        <a:ln w="2857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solidFill>
                <a:srgbClr val="000000"/>
              </a:solidFill>
            </a:rPr>
            <a:t> </a:t>
          </a:r>
          <a:r>
            <a:rPr lang="en-US" sz="4100" kern="1200" dirty="0" err="1" smtClean="0">
              <a:solidFill>
                <a:srgbClr val="000000"/>
              </a:solidFill>
            </a:rPr>
            <a:t>Multicelular</a:t>
          </a:r>
          <a:endParaRPr lang="en-US" sz="4100" kern="1200" dirty="0">
            <a:solidFill>
              <a:srgbClr val="000000"/>
            </a:solidFill>
          </a:endParaRPr>
        </a:p>
      </dsp:txBody>
      <dsp:txXfrm>
        <a:off x="48005" y="2073121"/>
        <a:ext cx="7447790" cy="887374"/>
      </dsp:txXfrm>
    </dsp:sp>
    <dsp:sp modelId="{1BE0B2FC-7515-4EF7-9258-EB9B3D3F0857}">
      <dsp:nvSpPr>
        <dsp:cNvPr id="0" name=""/>
        <dsp:cNvSpPr/>
      </dsp:nvSpPr>
      <dsp:spPr>
        <a:xfrm>
          <a:off x="0" y="3008501"/>
          <a:ext cx="7543800" cy="144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err="1" smtClean="0">
              <a:solidFill>
                <a:schemeClr val="tx1"/>
              </a:solidFill>
            </a:rPr>
            <a:t>Posee</a:t>
          </a:r>
          <a:r>
            <a:rPr lang="en-US" sz="3200" kern="1200" dirty="0" smtClean="0">
              <a:solidFill>
                <a:schemeClr val="tx1"/>
              </a:solidFill>
            </a:rPr>
            <a:t> </a:t>
          </a:r>
          <a:r>
            <a:rPr lang="en-US" sz="3200" kern="1200" dirty="0" err="1" smtClean="0">
              <a:solidFill>
                <a:schemeClr val="tx1"/>
              </a:solidFill>
            </a:rPr>
            <a:t>muchas</a:t>
          </a:r>
          <a:r>
            <a:rPr lang="en-US" sz="3200" kern="1200" dirty="0" smtClean="0">
              <a:solidFill>
                <a:schemeClr val="tx1"/>
              </a:solidFill>
            </a:rPr>
            <a:t> </a:t>
          </a:r>
          <a:r>
            <a:rPr lang="en-US" sz="3200" kern="1200" dirty="0" err="1" smtClean="0">
              <a:solidFill>
                <a:schemeClr val="tx1"/>
              </a:solidFill>
            </a:rPr>
            <a:t>células</a:t>
          </a:r>
          <a:r>
            <a:rPr lang="en-US" sz="3200" kern="1200" dirty="0" smtClean="0">
              <a:solidFill>
                <a:schemeClr val="tx1"/>
              </a:solidFill>
            </a:rPr>
            <a:t>. </a:t>
          </a:r>
          <a:r>
            <a:rPr lang="en-US" sz="3200" kern="1200" dirty="0" err="1" smtClean="0">
              <a:solidFill>
                <a:schemeClr val="tx1"/>
              </a:solidFill>
            </a:rPr>
            <a:t>Ejemplos</a:t>
          </a:r>
          <a:r>
            <a:rPr lang="en-US" sz="3200" kern="1200" dirty="0" smtClean="0">
              <a:solidFill>
                <a:schemeClr val="tx1"/>
              </a:solidFill>
            </a:rPr>
            <a:t>: </a:t>
          </a:r>
          <a:r>
            <a:rPr lang="en-US" sz="3200" kern="1200" dirty="0" err="1" smtClean="0">
              <a:solidFill>
                <a:schemeClr val="tx1"/>
              </a:solidFill>
            </a:rPr>
            <a:t>seres</a:t>
          </a:r>
          <a:r>
            <a:rPr lang="en-US" sz="3200" kern="1200" dirty="0" smtClean="0">
              <a:solidFill>
                <a:schemeClr val="tx1"/>
              </a:solidFill>
            </a:rPr>
            <a:t> </a:t>
          </a:r>
          <a:r>
            <a:rPr lang="en-US" sz="3200" kern="1200" dirty="0" err="1" smtClean="0">
              <a:solidFill>
                <a:schemeClr val="tx1"/>
              </a:solidFill>
            </a:rPr>
            <a:t>humanos</a:t>
          </a:r>
          <a:r>
            <a:rPr lang="en-US" sz="3200" kern="1200" dirty="0" smtClean="0">
              <a:solidFill>
                <a:schemeClr val="tx1"/>
              </a:solidFill>
            </a:rPr>
            <a:t>, </a:t>
          </a:r>
          <a:r>
            <a:rPr lang="en-US" sz="3200" kern="1200" dirty="0" err="1" smtClean="0">
              <a:solidFill>
                <a:schemeClr val="tx1"/>
              </a:solidFill>
            </a:rPr>
            <a:t>animales</a:t>
          </a:r>
          <a:r>
            <a:rPr lang="en-US" sz="3200" kern="1200" dirty="0" smtClean="0">
              <a:solidFill>
                <a:schemeClr val="tx1"/>
              </a:solidFill>
            </a:rPr>
            <a:t> y </a:t>
          </a:r>
          <a:r>
            <a:rPr lang="en-US" sz="3200" kern="1200" dirty="0" err="1" smtClean="0">
              <a:solidFill>
                <a:schemeClr val="tx1"/>
              </a:solidFill>
            </a:rPr>
            <a:t>plantas</a:t>
          </a:r>
          <a:r>
            <a:rPr lang="en-US" sz="3200" kern="1200" dirty="0" smtClean="0">
              <a:solidFill>
                <a:schemeClr val="tx1"/>
              </a:solidFill>
            </a:rPr>
            <a:t>.</a:t>
          </a:r>
          <a:endParaRPr lang="en-US" sz="3200" kern="1200" dirty="0">
            <a:solidFill>
              <a:schemeClr val="tx1"/>
            </a:solidFill>
          </a:endParaRPr>
        </a:p>
      </dsp:txBody>
      <dsp:txXfrm>
        <a:off x="0" y="3008501"/>
        <a:ext cx="7543800" cy="14427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5D1D1-968B-4F7F-AFA3-D7F6663ECE40}" type="datetimeFigureOut">
              <a:rPr lang="es-PR" smtClean="0"/>
              <a:t>27/02/2013</a:t>
            </a:fld>
            <a:endParaRPr lang="es-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9A994-D3CF-45B0-B667-EDC825C79E7E}" type="slidenum">
              <a:rPr lang="es-PR" smtClean="0"/>
              <a:t>‹#›</a:t>
            </a:fld>
            <a:endParaRPr lang="es-PR"/>
          </a:p>
        </p:txBody>
      </p:sp>
    </p:spTree>
    <p:extLst>
      <p:ext uri="{BB962C8B-B14F-4D97-AF65-F5344CB8AC3E}">
        <p14:creationId xmlns:p14="http://schemas.microsoft.com/office/powerpoint/2010/main" val="329371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FE69A994-D3CF-45B0-B667-EDC825C79E7E}" type="slidenum">
              <a:rPr lang="es-PR" smtClean="0"/>
              <a:t>23</a:t>
            </a:fld>
            <a:endParaRPr lang="es-PR"/>
          </a:p>
        </p:txBody>
      </p:sp>
    </p:spTree>
    <p:extLst>
      <p:ext uri="{BB962C8B-B14F-4D97-AF65-F5344CB8AC3E}">
        <p14:creationId xmlns:p14="http://schemas.microsoft.com/office/powerpoint/2010/main" val="151145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2B0544-C852-4351-A5C2-9B3123650ECA}" type="datetimeFigureOut">
              <a:rPr lang="es-PR" smtClean="0"/>
              <a:t>27/02/2013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B0544-C852-4351-A5C2-9B3123650ECA}" type="datetimeFigureOut">
              <a:rPr lang="es-PR" smtClean="0"/>
              <a:t>27/02/2013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B0544-C852-4351-A5C2-9B3123650ECA}" type="datetimeFigureOut">
              <a:rPr lang="es-PR" smtClean="0"/>
              <a:t>27/02/2013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B0544-C852-4351-A5C2-9B3123650ECA}" type="datetimeFigureOut">
              <a:rPr lang="es-PR" smtClean="0"/>
              <a:t>27/02/2013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B0544-C852-4351-A5C2-9B3123650ECA}" type="datetimeFigureOut">
              <a:rPr lang="es-PR" smtClean="0"/>
              <a:t>27/02/2013</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2B0544-C852-4351-A5C2-9B3123650ECA}" type="datetimeFigureOut">
              <a:rPr lang="es-PR" smtClean="0"/>
              <a:t>27/02/2013</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B0544-C852-4351-A5C2-9B3123650ECA}" type="datetimeFigureOut">
              <a:rPr lang="es-PR" smtClean="0"/>
              <a:t>27/02/2013</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2B0544-C852-4351-A5C2-9B3123650ECA}" type="datetimeFigureOut">
              <a:rPr lang="es-PR" smtClean="0"/>
              <a:t>27/02/2013</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B0544-C852-4351-A5C2-9B3123650ECA}" type="datetimeFigureOut">
              <a:rPr lang="es-PR" smtClean="0"/>
              <a:t>27/02/2013</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B0544-C852-4351-A5C2-9B3123650ECA}" type="datetimeFigureOut">
              <a:rPr lang="es-PR" smtClean="0"/>
              <a:t>27/02/2013</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FD8F741-0597-422D-A4CC-172C0062C441}" type="slidenum">
              <a:rPr lang="es-PR" smtClean="0"/>
              <a:t>‹#›</a:t>
            </a:fld>
            <a:endParaRPr lang="es-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B0544-C852-4351-A5C2-9B3123650ECA}" type="datetimeFigureOut">
              <a:rPr lang="es-PR" smtClean="0"/>
              <a:t>27/02/2013</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FD8F741-0597-422D-A4CC-172C0062C441}" type="slidenum">
              <a:rPr lang="es-PR" smtClean="0"/>
              <a:t>‹#›</a:t>
            </a:fld>
            <a:endParaRPr lang="es-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02B0544-C852-4351-A5C2-9B3123650ECA}" type="datetimeFigureOut">
              <a:rPr lang="es-PR" smtClean="0"/>
              <a:t>27/02/2013</a:t>
            </a:fld>
            <a:endParaRPr lang="es-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s-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EFD8F741-0597-422D-A4CC-172C0062C441}" type="slidenum">
              <a:rPr lang="es-PR" smtClean="0"/>
              <a:t>‹#›</a:t>
            </a:fld>
            <a:endParaRPr lang="es-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844824"/>
            <a:ext cx="7117180" cy="1470025"/>
          </a:xfrm>
        </p:spPr>
        <p:txBody>
          <a:bodyPr>
            <a:noAutofit/>
          </a:bodyPr>
          <a:lstStyle/>
          <a:p>
            <a:pPr algn="ctr"/>
            <a:r>
              <a:rPr lang="en-US" sz="11500" u="sng" dirty="0" smtClean="0"/>
              <a:t>La </a:t>
            </a:r>
            <a:r>
              <a:rPr lang="en-US" sz="11500" u="sng" dirty="0" err="1" smtClean="0"/>
              <a:t>célula</a:t>
            </a:r>
            <a:r>
              <a:rPr lang="en-US" sz="11500" u="sng" dirty="0" smtClean="0"/>
              <a:t> </a:t>
            </a:r>
            <a:endParaRPr lang="es-PR" sz="11500" u="sng" dirty="0"/>
          </a:p>
        </p:txBody>
      </p:sp>
      <p:sp>
        <p:nvSpPr>
          <p:cNvPr id="3" name="Subtitle 2"/>
          <p:cNvSpPr>
            <a:spLocks noGrp="1"/>
          </p:cNvSpPr>
          <p:nvPr>
            <p:ph type="subTitle" idx="1"/>
          </p:nvPr>
        </p:nvSpPr>
        <p:spPr>
          <a:xfrm>
            <a:off x="1187624" y="3501008"/>
            <a:ext cx="7117180" cy="861420"/>
          </a:xfrm>
        </p:spPr>
        <p:txBody>
          <a:bodyPr>
            <a:normAutofit/>
          </a:bodyPr>
          <a:lstStyle/>
          <a:p>
            <a:pPr algn="ctr"/>
            <a:r>
              <a:rPr lang="en-US" sz="4400" b="1" dirty="0" err="1" smtClean="0"/>
              <a:t>Por</a:t>
            </a:r>
            <a:r>
              <a:rPr lang="en-US" sz="4400" b="1" dirty="0" smtClean="0"/>
              <a:t>: Omayra Colón </a:t>
            </a:r>
            <a:endParaRPr lang="es-PR" sz="4400" b="1"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3131840" y="4221088"/>
            <a:ext cx="2739551" cy="2564904"/>
          </a:xfrm>
          <a:prstGeom prst="rect">
            <a:avLst/>
          </a:prstGeom>
          <a:noFill/>
          <a:ln w="9525">
            <a:noFill/>
            <a:miter lim="800000"/>
            <a:headEnd/>
            <a:tailEnd/>
          </a:ln>
          <a:effectLst>
            <a:glow rad="63500">
              <a:schemeClr val="accent6">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125112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75724"/>
            <a:ext cx="8640960" cy="1673156"/>
          </a:xfrm>
        </p:spPr>
        <p:txBody>
          <a:bodyPr/>
          <a:lstStyle/>
          <a:p>
            <a:r>
              <a:rPr lang="es-PR" dirty="0"/>
              <a:t>Hay dos tipos de Retículo Endoplásmico  ( RE ): </a:t>
            </a:r>
            <a:br>
              <a:rPr lang="es-PR" dirty="0"/>
            </a:br>
            <a:r>
              <a:rPr lang="es-PR" dirty="0"/>
              <a:t>a.	R E  liso – no tiene ribosomas</a:t>
            </a:r>
            <a:br>
              <a:rPr lang="es-PR" dirty="0"/>
            </a:br>
            <a:r>
              <a:rPr lang="es-PR" dirty="0"/>
              <a:t>b.	R E rugoso – tiene ribosomas</a:t>
            </a:r>
            <a:br>
              <a:rPr lang="es-PR" dirty="0"/>
            </a:br>
            <a:endParaRPr lang="es-PR" dirty="0"/>
          </a:p>
        </p:txBody>
      </p:sp>
      <p:pic>
        <p:nvPicPr>
          <p:cNvPr id="3" name="Picture 2"/>
          <p:cNvPicPr>
            <a:picLocks noChangeAspect="1" noChangeArrowheads="1"/>
          </p:cNvPicPr>
          <p:nvPr/>
        </p:nvPicPr>
        <p:blipFill>
          <a:blip r:embed="rId2" cstate="print"/>
          <a:srcRect/>
          <a:stretch>
            <a:fillRect/>
          </a:stretch>
        </p:blipFill>
        <p:spPr bwMode="auto">
          <a:xfrm>
            <a:off x="251519" y="2564904"/>
            <a:ext cx="5797807" cy="3456384"/>
          </a:xfrm>
          <a:prstGeom prst="rect">
            <a:avLst/>
          </a:prstGeom>
          <a:noFill/>
          <a:ln w="9525">
            <a:noFill/>
            <a:miter lim="800000"/>
            <a:headEnd/>
            <a:tailEnd/>
          </a:ln>
        </p:spPr>
      </p:pic>
      <p:pic>
        <p:nvPicPr>
          <p:cNvPr id="3074" name="Picture 2" descr="http://t2.gstatic.com/images?q=tbn:ANd9GcTcCMLXsbpcOTp6crqs1TBP_TZd-v0BUgxiJ9mewWk0wM-L-BJR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2505357"/>
            <a:ext cx="2348981" cy="22197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SAMWZxEKwfdd25Ny-DEoExvtSCv5yACgP1mNwyM7aPYv90yZbC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966" y="4509119"/>
            <a:ext cx="2325481" cy="232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40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24936" cy="5688632"/>
          </a:xfrm>
        </p:spPr>
        <p:txBody>
          <a:bodyPr/>
          <a:lstStyle/>
          <a:p>
            <a:r>
              <a:rPr lang="es-PR" sz="3600" dirty="0"/>
              <a:t>3.	Ribosomas – es un </a:t>
            </a:r>
            <a:r>
              <a:rPr lang="es-PR" sz="3600" dirty="0" err="1"/>
              <a:t>organelo</a:t>
            </a:r>
            <a:r>
              <a:rPr lang="es-PR" sz="3600" dirty="0"/>
              <a:t> que hacen las proteínas. </a:t>
            </a:r>
            <a:r>
              <a:rPr lang="es-ES" sz="3600" dirty="0"/>
              <a:t>Las proteínas son macromoléculas que constituyen el principal nutriente para la formación de los músculos del cuerpo. Su función principal es transportar las sustancias grasas a través de la sangre, elevando así las defensas de nuestro organismo. </a:t>
            </a:r>
            <a:r>
              <a:rPr lang="es-PR" sz="3600" dirty="0"/>
              <a:t/>
            </a:r>
            <a:br>
              <a:rPr lang="es-PR" sz="3600" dirty="0"/>
            </a:br>
            <a:r>
              <a:rPr lang="es-PR" sz="3600" dirty="0" smtClean="0"/>
              <a:t>en </a:t>
            </a:r>
            <a:r>
              <a:rPr lang="es-PR" sz="3600" dirty="0"/>
              <a:t>la </a:t>
            </a:r>
            <a:r>
              <a:rPr lang="es-PR" sz="3600" dirty="0" smtClean="0"/>
              <a:t>célula. </a:t>
            </a:r>
            <a:r>
              <a:rPr lang="es-PR" dirty="0"/>
              <a:t/>
            </a:r>
            <a:br>
              <a:rPr lang="es-PR" dirty="0"/>
            </a:br>
            <a:endParaRPr lang="es-PR" dirty="0"/>
          </a:p>
        </p:txBody>
      </p:sp>
    </p:spTree>
    <p:extLst>
      <p:ext uri="{BB962C8B-B14F-4D97-AF65-F5344CB8AC3E}">
        <p14:creationId xmlns:p14="http://schemas.microsoft.com/office/powerpoint/2010/main" val="212438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3672408"/>
          </a:xfrm>
        </p:spPr>
        <p:txBody>
          <a:bodyPr/>
          <a:lstStyle/>
          <a:p>
            <a:r>
              <a:rPr lang="es-PR" sz="4000" dirty="0"/>
              <a:t>Lugares que se encuentran los ribosomas: </a:t>
            </a:r>
            <a:br>
              <a:rPr lang="es-PR" sz="4000" dirty="0"/>
            </a:br>
            <a:r>
              <a:rPr lang="es-PR" sz="4000" dirty="0"/>
              <a:t>a.	Pegado en R E rugoso</a:t>
            </a:r>
            <a:br>
              <a:rPr lang="es-PR" sz="4000" dirty="0"/>
            </a:br>
            <a:r>
              <a:rPr lang="es-PR" sz="4000" dirty="0"/>
              <a:t>b.	Libres</a:t>
            </a:r>
          </a:p>
        </p:txBody>
      </p:sp>
      <p:grpSp>
        <p:nvGrpSpPr>
          <p:cNvPr id="3" name="Group 2"/>
          <p:cNvGrpSpPr/>
          <p:nvPr/>
        </p:nvGrpSpPr>
        <p:grpSpPr>
          <a:xfrm>
            <a:off x="611560" y="4221088"/>
            <a:ext cx="7848600" cy="2374153"/>
            <a:chOff x="1295400" y="2426447"/>
            <a:chExt cx="7848600" cy="2374153"/>
          </a:xfrm>
        </p:grpSpPr>
        <p:pic>
          <p:nvPicPr>
            <p:cNvPr id="4" name="Picture 2"/>
            <p:cNvPicPr>
              <a:picLocks noChangeAspect="1" noChangeArrowheads="1"/>
            </p:cNvPicPr>
            <p:nvPr/>
          </p:nvPicPr>
          <p:blipFill>
            <a:blip r:embed="rId2" cstate="print"/>
            <a:srcRect/>
            <a:stretch>
              <a:fillRect/>
            </a:stretch>
          </p:blipFill>
          <p:spPr bwMode="auto">
            <a:xfrm>
              <a:off x="1295400" y="2426447"/>
              <a:ext cx="2019300" cy="2336053"/>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477000" y="2438400"/>
              <a:ext cx="2667000" cy="2362200"/>
            </a:xfrm>
            <a:prstGeom prst="rect">
              <a:avLst/>
            </a:prstGeom>
            <a:noFill/>
            <a:ln w="9525">
              <a:noFill/>
              <a:miter lim="800000"/>
              <a:headEnd/>
              <a:tailEnd/>
            </a:ln>
          </p:spPr>
        </p:pic>
      </p:grpSp>
      <p:pic>
        <p:nvPicPr>
          <p:cNvPr id="6" name="Picture 3"/>
          <p:cNvPicPr>
            <a:picLocks noChangeAspect="1" noChangeArrowheads="1"/>
          </p:cNvPicPr>
          <p:nvPr/>
        </p:nvPicPr>
        <p:blipFill>
          <a:blip r:embed="rId4" cstate="print"/>
          <a:srcRect/>
          <a:stretch>
            <a:fillRect/>
          </a:stretch>
        </p:blipFill>
        <p:spPr bwMode="auto">
          <a:xfrm>
            <a:off x="2643017" y="4238701"/>
            <a:ext cx="3231610" cy="2362200"/>
          </a:xfrm>
          <a:prstGeom prst="rect">
            <a:avLst/>
          </a:prstGeom>
          <a:noFill/>
          <a:ln w="9525">
            <a:noFill/>
            <a:miter lim="800000"/>
            <a:headEnd/>
            <a:tailEnd/>
          </a:ln>
        </p:spPr>
      </p:pic>
    </p:spTree>
    <p:extLst>
      <p:ext uri="{BB962C8B-B14F-4D97-AF65-F5344CB8AC3E}">
        <p14:creationId xmlns:p14="http://schemas.microsoft.com/office/powerpoint/2010/main" val="374764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75724"/>
            <a:ext cx="8352928" cy="1601148"/>
          </a:xfrm>
        </p:spPr>
        <p:txBody>
          <a:bodyPr/>
          <a:lstStyle/>
          <a:p>
            <a:r>
              <a:rPr lang="es-PR" dirty="0"/>
              <a:t>4.	Aparato de </a:t>
            </a:r>
            <a:r>
              <a:rPr lang="es-PR" dirty="0" smtClean="0"/>
              <a:t>Golgi </a:t>
            </a:r>
            <a:r>
              <a:rPr lang="es-PR" dirty="0"/>
              <a:t>– empaqueta los materiales dentro de la célula para enviarlos fuera de la célula.</a:t>
            </a:r>
          </a:p>
        </p:txBody>
      </p:sp>
      <p:pic>
        <p:nvPicPr>
          <p:cNvPr id="3" name="Content Placeholder 3" descr="aparato de golgi.jpg"/>
          <p:cNvPicPr>
            <a:picLocks noChangeAspect="1"/>
          </p:cNvPicPr>
          <p:nvPr/>
        </p:nvPicPr>
        <p:blipFill>
          <a:blip r:embed="rId2" cstate="print"/>
          <a:stretch>
            <a:fillRect/>
          </a:stretch>
        </p:blipFill>
        <p:spPr>
          <a:xfrm>
            <a:off x="971599" y="2420888"/>
            <a:ext cx="6909751" cy="4437112"/>
          </a:xfrm>
          <a:prstGeom prst="rect">
            <a:avLst/>
          </a:prstGeom>
          <a:ln>
            <a:noFill/>
          </a:ln>
          <a:effectLst>
            <a:softEdge rad="112500"/>
          </a:effectLst>
        </p:spPr>
      </p:pic>
    </p:spTree>
    <p:extLst>
      <p:ext uri="{BB962C8B-B14F-4D97-AF65-F5344CB8AC3E}">
        <p14:creationId xmlns:p14="http://schemas.microsoft.com/office/powerpoint/2010/main" val="172724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0112"/>
            <a:ext cx="8568952" cy="4985524"/>
          </a:xfrm>
        </p:spPr>
        <p:txBody>
          <a:bodyPr/>
          <a:lstStyle/>
          <a:p>
            <a:r>
              <a:rPr lang="es-PR" dirty="0"/>
              <a:t>5.	Vacuolas – son estructuras llenas de líquido que contienen varias sustancias.</a:t>
            </a:r>
            <a:br>
              <a:rPr lang="es-PR" dirty="0"/>
            </a:br>
            <a:r>
              <a:rPr lang="es-PR" dirty="0" smtClean="0"/>
              <a:t>*En </a:t>
            </a:r>
            <a:r>
              <a:rPr lang="es-PR" dirty="0"/>
              <a:t>la célula animal las vacuolas son pequeñas. </a:t>
            </a:r>
            <a:r>
              <a:rPr lang="es-PR" dirty="0" smtClean="0"/>
              <a:t/>
            </a:r>
            <a:br>
              <a:rPr lang="es-PR" dirty="0" smtClean="0"/>
            </a:br>
            <a:r>
              <a:rPr lang="es-PR" dirty="0" smtClean="0"/>
              <a:t>*En </a:t>
            </a:r>
            <a:r>
              <a:rPr lang="es-PR" dirty="0"/>
              <a:t>la célula vegetal son grandes.</a:t>
            </a:r>
            <a:br>
              <a:rPr lang="es-PR" dirty="0"/>
            </a:br>
            <a:r>
              <a:rPr lang="es-PR" dirty="0" smtClean="0"/>
              <a:t>Tipos de vacuolas: </a:t>
            </a:r>
            <a:br>
              <a:rPr lang="es-PR" dirty="0" smtClean="0"/>
            </a:br>
            <a:r>
              <a:rPr lang="es-PR" dirty="0" smtClean="0"/>
              <a:t>A. Las </a:t>
            </a:r>
            <a:r>
              <a:rPr lang="es-PR" dirty="0"/>
              <a:t>vacuolas de alimentación – almacena nutrientes.</a:t>
            </a:r>
            <a:br>
              <a:rPr lang="es-PR" dirty="0"/>
            </a:br>
            <a:r>
              <a:rPr lang="es-PR" dirty="0" smtClean="0"/>
              <a:t>B. Las </a:t>
            </a:r>
            <a:r>
              <a:rPr lang="es-PR" dirty="0"/>
              <a:t>vacuolas digestivas – destruyen los nutrientes. </a:t>
            </a:r>
          </a:p>
        </p:txBody>
      </p:sp>
      <p:pic>
        <p:nvPicPr>
          <p:cNvPr id="2050" name="Picture 2" descr="http://t1.gstatic.com/images?q=tbn:ANd9GcTeoKGBN7exK9kg9htNbxrQQJzoy-YAydfxtZSkwwbIE0We0IVFiNK_Gj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725144"/>
            <a:ext cx="572412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7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80920" cy="2088232"/>
          </a:xfrm>
        </p:spPr>
        <p:txBody>
          <a:bodyPr/>
          <a:lstStyle/>
          <a:p>
            <a:r>
              <a:rPr lang="es-PR" dirty="0"/>
              <a:t>6.	Lisosoma – rompen las moléculas grandes y destruyen las partículas extrañas. </a:t>
            </a:r>
          </a:p>
        </p:txBody>
      </p:sp>
      <p:pic>
        <p:nvPicPr>
          <p:cNvPr id="3074" name="Picture 2" descr="http://t2.gstatic.com/images?q=tbn:ANd9GcSEWI0bUCHvRMylxUE3pL6vyokSBn-LB1PfJPrZetAUHQIGyuq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652" y="3356992"/>
            <a:ext cx="393163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2.gstatic.com/images?q=tbn:ANd9GcQfdvS8ode5_-ZP8Fw6hWzxyD9SShe-5dKx_J7pUDfRZqBlFVgpajf3lb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522765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866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52928" cy="2664296"/>
          </a:xfrm>
        </p:spPr>
        <p:txBody>
          <a:bodyPr/>
          <a:lstStyle/>
          <a:p>
            <a:r>
              <a:rPr lang="es-PR" dirty="0"/>
              <a:t>7.	Citoplasma – material gelatinoso dentro de la célula. </a:t>
            </a:r>
            <a:r>
              <a:rPr lang="es-PR" dirty="0" smtClean="0"/>
              <a:t/>
            </a:r>
            <a:br>
              <a:rPr lang="es-PR" dirty="0" smtClean="0"/>
            </a:br>
            <a:r>
              <a:rPr lang="es-PR" dirty="0"/>
              <a:t/>
            </a:r>
            <a:br>
              <a:rPr lang="es-PR" dirty="0"/>
            </a:br>
            <a:r>
              <a:rPr lang="es-PR" dirty="0" smtClean="0"/>
              <a:t>Está </a:t>
            </a:r>
            <a:r>
              <a:rPr lang="es-PR" dirty="0"/>
              <a:t>contiene 75% de agua y 25% de proteínas.</a:t>
            </a:r>
          </a:p>
        </p:txBody>
      </p:sp>
      <p:pic>
        <p:nvPicPr>
          <p:cNvPr id="4098" name="Picture 2" descr="http://t0.gstatic.com/images?q=tbn:ANd9GcQTqPICxga8mgRfFr6fBBufnh8xoBS4pY9oYYF3oXU_DkYABDCB1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77105"/>
            <a:ext cx="3973586" cy="33369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2.gstatic.com/images?q=tbn:ANd9GcRcUx3cH1FGcNdvdcgkL-wBf6NlhVEa4tRvQI0-EQqQNNXNLDcn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130" y="3077105"/>
            <a:ext cx="4501247" cy="335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1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40960" cy="5921628"/>
          </a:xfrm>
        </p:spPr>
        <p:txBody>
          <a:bodyPr/>
          <a:lstStyle/>
          <a:p>
            <a:r>
              <a:rPr lang="es-PR" dirty="0"/>
              <a:t>8.	Núcleo – centro de control de la célula. Está tiene el material genético DNA </a:t>
            </a:r>
            <a:r>
              <a:rPr lang="es-PR" dirty="0" smtClean="0"/>
              <a:t>(un </a:t>
            </a:r>
            <a:r>
              <a:rPr lang="es-PR" dirty="0"/>
              <a:t>tipo de ácido </a:t>
            </a:r>
            <a:r>
              <a:rPr lang="es-PR" dirty="0" smtClean="0"/>
              <a:t>nucleico). </a:t>
            </a:r>
            <a:br>
              <a:rPr lang="es-PR" dirty="0" smtClean="0"/>
            </a:br>
            <a:r>
              <a:rPr lang="es-PR" dirty="0"/>
              <a:t>Ácido nucleico es el material hereditario de la célula. </a:t>
            </a:r>
            <a:r>
              <a:rPr lang="es-PR" dirty="0" smtClean="0"/>
              <a:t/>
            </a:r>
            <a:br>
              <a:rPr lang="es-PR" dirty="0" smtClean="0"/>
            </a:br>
            <a:r>
              <a:rPr lang="es-PR" dirty="0"/>
              <a:t/>
            </a:r>
            <a:br>
              <a:rPr lang="es-PR" dirty="0"/>
            </a:br>
            <a:r>
              <a:rPr lang="es-PR" dirty="0" smtClean="0"/>
              <a:t>La </a:t>
            </a:r>
            <a:r>
              <a:rPr lang="es-PR" dirty="0"/>
              <a:t>cromatina está formada por proteínas y el ácido nucleico DNA.  Dentro del núcleo se encuentra el  </a:t>
            </a:r>
            <a:r>
              <a:rPr lang="es-PR" dirty="0" smtClean="0"/>
              <a:t>nucléolo,  </a:t>
            </a:r>
            <a:r>
              <a:rPr lang="es-PR" dirty="0"/>
              <a:t>este tiene un material es para la producción de proteínas RNA </a:t>
            </a:r>
            <a:r>
              <a:rPr lang="es-PR" dirty="0" smtClean="0"/>
              <a:t>(un </a:t>
            </a:r>
            <a:r>
              <a:rPr lang="es-PR" dirty="0"/>
              <a:t>tipo de ácido </a:t>
            </a:r>
            <a:r>
              <a:rPr lang="es-PR" dirty="0" smtClean="0"/>
              <a:t>nucleico).  </a:t>
            </a:r>
            <a:r>
              <a:rPr lang="es-PR" dirty="0"/>
              <a:t/>
            </a:r>
            <a:br>
              <a:rPr lang="es-PR" dirty="0"/>
            </a:br>
            <a:endParaRPr lang="es-PR" dirty="0"/>
          </a:p>
        </p:txBody>
      </p:sp>
    </p:spTree>
    <p:extLst>
      <p:ext uri="{BB962C8B-B14F-4D97-AF65-F5344CB8AC3E}">
        <p14:creationId xmlns:p14="http://schemas.microsoft.com/office/powerpoint/2010/main" val="149874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Posee una membrana doble que la protege,  llamada membrana nuclear.</a:t>
            </a:r>
            <a:br>
              <a:rPr lang="es-PR" dirty="0"/>
            </a:br>
            <a:endParaRPr lang="es-PR" dirty="0"/>
          </a:p>
        </p:txBody>
      </p:sp>
      <p:pic>
        <p:nvPicPr>
          <p:cNvPr id="3" name="Content Placeholder 4" descr="nucleo.jpg"/>
          <p:cNvPicPr>
            <a:picLocks noChangeAspect="1"/>
          </p:cNvPicPr>
          <p:nvPr/>
        </p:nvPicPr>
        <p:blipFill>
          <a:blip r:embed="rId2" cstate="print"/>
          <a:stretch>
            <a:fillRect/>
          </a:stretch>
        </p:blipFill>
        <p:spPr>
          <a:xfrm>
            <a:off x="395535" y="1772816"/>
            <a:ext cx="8312423" cy="446449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85825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96944" cy="2249220"/>
          </a:xfrm>
        </p:spPr>
        <p:txBody>
          <a:bodyPr/>
          <a:lstStyle/>
          <a:p>
            <a:r>
              <a:rPr lang="es-PR" dirty="0"/>
              <a:t>9.	</a:t>
            </a:r>
            <a:r>
              <a:rPr lang="es-PR" dirty="0" smtClean="0"/>
              <a:t>Centriolos </a:t>
            </a:r>
            <a:r>
              <a:rPr lang="es-PR" dirty="0"/>
              <a:t>– organelos que ayudan a la división celular. Cuando una célula se reproduce. </a:t>
            </a:r>
            <a:r>
              <a:rPr lang="es-PR" dirty="0" smtClean="0"/>
              <a:t> Solamente la tiene la célula animal. </a:t>
            </a:r>
            <a:endParaRPr lang="es-PR" dirty="0"/>
          </a:p>
        </p:txBody>
      </p:sp>
      <p:pic>
        <p:nvPicPr>
          <p:cNvPr id="5122" name="Picture 2" descr="http://t3.gstatic.com/images?q=tbn:ANd9GcSQsPIlerNcLHJu2WeV4chfAiVaY5uQp0-35iVMs6APbW0g4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54437"/>
            <a:ext cx="4104456" cy="3465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3.gstatic.com/images?q=tbn:ANd9GcQnO4P5JHKqG6EgjFrWThcSCF46V4G1GelTaDxTj0xgZMSb4uT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37782"/>
            <a:ext cx="3764372" cy="301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7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125113" cy="924475"/>
          </a:xfrm>
        </p:spPr>
        <p:txBody>
          <a:bodyPr/>
          <a:lstStyle/>
          <a:p>
            <a:pPr algn="ctr"/>
            <a:r>
              <a:rPr lang="en-US" dirty="0" smtClean="0"/>
              <a:t>¿</a:t>
            </a:r>
            <a:r>
              <a:rPr lang="en-US" dirty="0" err="1" smtClean="0"/>
              <a:t>Qué</a:t>
            </a:r>
            <a:r>
              <a:rPr lang="en-US" dirty="0" smtClean="0"/>
              <a:t> </a:t>
            </a:r>
            <a:r>
              <a:rPr lang="en-US" dirty="0" err="1" smtClean="0"/>
              <a:t>es</a:t>
            </a:r>
            <a:r>
              <a:rPr lang="en-US" dirty="0" smtClean="0"/>
              <a:t> la </a:t>
            </a:r>
            <a:r>
              <a:rPr lang="en-US" dirty="0" err="1" smtClean="0"/>
              <a:t>célula</a:t>
            </a:r>
            <a:r>
              <a:rPr lang="en-US" dirty="0" smtClean="0"/>
              <a:t>? </a:t>
            </a:r>
            <a:endParaRPr lang="es-PR" dirty="0"/>
          </a:p>
        </p:txBody>
      </p:sp>
      <p:sp>
        <p:nvSpPr>
          <p:cNvPr id="3" name="Content Placeholder 2"/>
          <p:cNvSpPr>
            <a:spLocks noGrp="1"/>
          </p:cNvSpPr>
          <p:nvPr>
            <p:ph idx="1"/>
          </p:nvPr>
        </p:nvSpPr>
        <p:spPr>
          <a:xfrm>
            <a:off x="323528" y="1268760"/>
            <a:ext cx="8496944" cy="3456383"/>
          </a:xfrm>
        </p:spPr>
        <p:txBody>
          <a:bodyPr>
            <a:noAutofit/>
          </a:bodyPr>
          <a:lstStyle/>
          <a:p>
            <a:pPr marL="0" indent="0" algn="ctr">
              <a:buNone/>
            </a:pPr>
            <a:r>
              <a:rPr lang="es-PR" sz="3200" dirty="0" smtClean="0"/>
              <a:t>La </a:t>
            </a:r>
            <a:r>
              <a:rPr lang="es-PR" sz="3200" dirty="0"/>
              <a:t>célula es la estructura básica de construcción de los seres vivos. </a:t>
            </a:r>
            <a:endParaRPr lang="es-PR" sz="3200" dirty="0" smtClean="0"/>
          </a:p>
          <a:p>
            <a:pPr marL="0" indent="0" algn="ctr">
              <a:buNone/>
            </a:pPr>
            <a:r>
              <a:rPr lang="es-PR" sz="3200" dirty="0" smtClean="0"/>
              <a:t>Todos </a:t>
            </a:r>
            <a:r>
              <a:rPr lang="es-PR" sz="3200" dirty="0"/>
              <a:t>los seres vivos se componen de células. </a:t>
            </a:r>
            <a:endParaRPr lang="es-PR" sz="3200" dirty="0" smtClean="0"/>
          </a:p>
          <a:p>
            <a:pPr marL="0" indent="0" algn="ctr">
              <a:buNone/>
            </a:pPr>
            <a:r>
              <a:rPr lang="es-PR" sz="3200" dirty="0" smtClean="0"/>
              <a:t>El </a:t>
            </a:r>
            <a:r>
              <a:rPr lang="es-PR" sz="3200" dirty="0"/>
              <a:t>funcionamiento de la célula es la base del funcionamiento de los seres vivientes. </a:t>
            </a:r>
          </a:p>
        </p:txBody>
      </p:sp>
      <p:sp>
        <p:nvSpPr>
          <p:cNvPr id="4" name="Rectangle 3"/>
          <p:cNvSpPr/>
          <p:nvPr/>
        </p:nvSpPr>
        <p:spPr>
          <a:xfrm>
            <a:off x="2411760" y="6051816"/>
            <a:ext cx="4572000" cy="646331"/>
          </a:xfrm>
          <a:prstGeom prst="rect">
            <a:avLst/>
          </a:prstGeom>
        </p:spPr>
        <p:txBody>
          <a:bodyPr>
            <a:spAutoFit/>
          </a:bodyPr>
          <a:lstStyle/>
          <a:p>
            <a:pPr algn="ctr"/>
            <a:r>
              <a:rPr lang="es-PR" sz="3600" dirty="0" smtClean="0"/>
              <a:t>Es el microscopio.</a:t>
            </a:r>
            <a:endParaRPr lang="es-PR" sz="3600" dirty="0"/>
          </a:p>
        </p:txBody>
      </p:sp>
      <p:sp>
        <p:nvSpPr>
          <p:cNvPr id="6" name="Title 1"/>
          <p:cNvSpPr txBox="1">
            <a:spLocks/>
          </p:cNvSpPr>
          <p:nvPr/>
        </p:nvSpPr>
        <p:spPr>
          <a:xfrm>
            <a:off x="1135203" y="512314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t>
            </a:r>
            <a:r>
              <a:rPr lang="en-US" dirty="0" err="1" smtClean="0"/>
              <a:t>Qué</a:t>
            </a:r>
            <a:r>
              <a:rPr lang="en-US" dirty="0" smtClean="0"/>
              <a:t> </a:t>
            </a:r>
            <a:r>
              <a:rPr lang="en-US" dirty="0" err="1" smtClean="0"/>
              <a:t>instrumento</a:t>
            </a:r>
            <a:r>
              <a:rPr lang="en-US" dirty="0" smtClean="0"/>
              <a:t> </a:t>
            </a:r>
            <a:r>
              <a:rPr lang="en-US" dirty="0" err="1" smtClean="0"/>
              <a:t>usarías</a:t>
            </a:r>
            <a:r>
              <a:rPr lang="en-US" dirty="0" smtClean="0"/>
              <a:t> </a:t>
            </a:r>
            <a:r>
              <a:rPr lang="en-US" dirty="0" err="1" smtClean="0"/>
              <a:t>para</a:t>
            </a:r>
            <a:r>
              <a:rPr lang="en-US" dirty="0" smtClean="0"/>
              <a:t> </a:t>
            </a:r>
            <a:r>
              <a:rPr lang="en-US" dirty="0" err="1" smtClean="0"/>
              <a:t>observar</a:t>
            </a:r>
            <a:r>
              <a:rPr lang="en-US" dirty="0" smtClean="0"/>
              <a:t> la </a:t>
            </a:r>
            <a:r>
              <a:rPr lang="en-US" dirty="0" err="1" smtClean="0"/>
              <a:t>célula</a:t>
            </a:r>
            <a:r>
              <a:rPr lang="en-US" dirty="0" smtClean="0"/>
              <a:t>? </a:t>
            </a:r>
            <a:endParaRPr lang="es-PR" dirty="0"/>
          </a:p>
        </p:txBody>
      </p:sp>
    </p:spTree>
    <p:extLst>
      <p:ext uri="{BB962C8B-B14F-4D97-AF65-F5344CB8AC3E}">
        <p14:creationId xmlns:p14="http://schemas.microsoft.com/office/powerpoint/2010/main" val="394707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784976" cy="3689380"/>
          </a:xfrm>
        </p:spPr>
        <p:txBody>
          <a:bodyPr/>
          <a:lstStyle/>
          <a:p>
            <a:r>
              <a:rPr lang="es-PR" dirty="0"/>
              <a:t>10.	Microtúbulos – ayuda dar forma a la célula y a moverse de un sitio a otro. No todas las células la tienen</a:t>
            </a:r>
            <a:r>
              <a:rPr lang="es-PR" dirty="0" smtClean="0"/>
              <a:t>.</a:t>
            </a:r>
            <a:br>
              <a:rPr lang="es-PR" dirty="0" smtClean="0"/>
            </a:br>
            <a:r>
              <a:rPr lang="es-PR" dirty="0"/>
              <a:t/>
            </a:r>
            <a:br>
              <a:rPr lang="es-PR" dirty="0"/>
            </a:br>
            <a:r>
              <a:rPr lang="es-PR" dirty="0" smtClean="0"/>
              <a:t>Hay dos </a:t>
            </a:r>
            <a:r>
              <a:rPr lang="es-PR" dirty="0"/>
              <a:t>tipos de microtúbulos:</a:t>
            </a:r>
            <a:br>
              <a:rPr lang="es-PR" dirty="0"/>
            </a:br>
            <a:r>
              <a:rPr lang="es-PR" dirty="0"/>
              <a:t>a.	Cilios – forma de pelos</a:t>
            </a:r>
            <a:br>
              <a:rPr lang="es-PR" dirty="0"/>
            </a:br>
            <a:r>
              <a:rPr lang="es-PR" dirty="0"/>
              <a:t>b.	Flagelos – forma de cola </a:t>
            </a:r>
            <a:br>
              <a:rPr lang="es-PR" dirty="0"/>
            </a:br>
            <a:endParaRPr lang="es-PR" dirty="0"/>
          </a:p>
        </p:txBody>
      </p:sp>
      <p:pic>
        <p:nvPicPr>
          <p:cNvPr id="6146" name="Picture 2" descr="http://t3.gstatic.com/images?q=tbn:ANd9GcRjWeKzYHzmckHTAzU6r9pqVR80JDEi7xJBOBNwb6PDR48yC-V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 y="3906018"/>
            <a:ext cx="3782937" cy="28558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3.gstatic.com/images?q=tbn:ANd9GcSNPq86vWs7n2Y8BVGcJd-DmVTtiJ0UjZ6ecfaNvkdBxOfOp7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884628"/>
            <a:ext cx="2843807" cy="28772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2.gstatic.com/images?q=tbn:ANd9GcQ1mubvqmkapd0ZAQ9OA_19-wHjq9Z8uwm04TE-JKAT-aFv_v-IG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751" y="3884628"/>
            <a:ext cx="2580449" cy="28772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3.gstatic.com/images?q=tbn:ANd9GcQjfGet-gdeRgmzIgqPlcHbjA9gJwK1qVCH97__lFnaWUJoN2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340768"/>
            <a:ext cx="3254070"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8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75724"/>
            <a:ext cx="8568952" cy="1745164"/>
          </a:xfrm>
        </p:spPr>
        <p:txBody>
          <a:bodyPr/>
          <a:lstStyle/>
          <a:p>
            <a:r>
              <a:rPr lang="es-PR" dirty="0"/>
              <a:t>11.	Membrana nuclear – está es parte del núcleo, y protege a los ácidos </a:t>
            </a:r>
            <a:r>
              <a:rPr lang="es-PR" dirty="0" smtClean="0"/>
              <a:t>nucleicos. </a:t>
            </a:r>
            <a:r>
              <a:rPr lang="es-PR" dirty="0"/>
              <a:t>Está tiene poros que permite algunas moléculas entrar o salir de la membrana. </a:t>
            </a:r>
          </a:p>
        </p:txBody>
      </p:sp>
      <p:pic>
        <p:nvPicPr>
          <p:cNvPr id="7170" name="Picture 2" descr="http://t1.gstatic.com/images?q=tbn:ANd9GcQ5OcofihQLWT3Gg58qi_Z08DS_kqXQWghs7nw9mAlyD3dDw_cm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068960"/>
            <a:ext cx="4238161" cy="33037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3.gstatic.com/images?q=tbn:ANd9GcTvqDOyyW1OLCqZ45NDMIZtIcG4ucVxp6WaeQsaAM0_zpa9aG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24944"/>
            <a:ext cx="4032448" cy="378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21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a:p>
        </p:txBody>
      </p:sp>
      <p:pic>
        <p:nvPicPr>
          <p:cNvPr id="9218" name="Picture 2" descr="http://t1.gstatic.com/images?q=tbn:ANd9GcQvaRuuxwZWNP14x5rOJnkXNYrby-sLVPOzO1IZ4xHS8QQQtQ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96" y="218180"/>
            <a:ext cx="4432120" cy="334986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QXVrbUVggFhEIuqaxkSS48jAB1K_T3IjTYvhNnOVXzrTiMgf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6308"/>
            <a:ext cx="4133411" cy="335321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1.gstatic.com/images?q=tbn:ANd9GcScRKPO1AT9oULbB2Q_v3fnh-ftdhFw24ffiof1sp6Gqtab00uw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774" y="3543843"/>
            <a:ext cx="6840760" cy="331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640960" cy="6336704"/>
          </a:xfrm>
        </p:spPr>
        <p:txBody>
          <a:bodyPr/>
          <a:lstStyle/>
          <a:p>
            <a:pPr lvl="0"/>
            <a:r>
              <a:rPr lang="es-ES" dirty="0" smtClean="0"/>
              <a:t>12. Membrana </a:t>
            </a:r>
            <a:r>
              <a:rPr lang="es-ES" dirty="0"/>
              <a:t>celular – es la estructura que ayuda a controlar el paso de materiales entre la célula y su ambiente.</a:t>
            </a:r>
            <a:r>
              <a:rPr lang="es-PR" dirty="0"/>
              <a:t/>
            </a:r>
            <a:br>
              <a:rPr lang="es-PR" dirty="0"/>
            </a:br>
            <a:r>
              <a:rPr lang="es-PR" dirty="0"/>
              <a:t/>
            </a:r>
            <a:br>
              <a:rPr lang="es-PR" dirty="0"/>
            </a:br>
            <a:r>
              <a:rPr lang="es-ES" dirty="0" smtClean="0"/>
              <a:t>La </a:t>
            </a:r>
            <a:r>
              <a:rPr lang="es-ES" dirty="0"/>
              <a:t>membrana NO permite la entrada de algunas sustancias como: </a:t>
            </a:r>
            <a:r>
              <a:rPr lang="es-ES" dirty="0" smtClean="0"/>
              <a:t/>
            </a:r>
            <a:br>
              <a:rPr lang="es-ES" dirty="0" smtClean="0"/>
            </a:br>
            <a:r>
              <a:rPr lang="es-ES" dirty="0" smtClean="0"/>
              <a:t>1. Proteínas </a:t>
            </a:r>
            <a:r>
              <a:rPr lang="es-ES" dirty="0"/>
              <a:t/>
            </a:r>
            <a:br>
              <a:rPr lang="es-ES" dirty="0"/>
            </a:br>
            <a:r>
              <a:rPr lang="es-ES" dirty="0" smtClean="0"/>
              <a:t>2. Grasas (lípidos</a:t>
            </a:r>
            <a:r>
              <a:rPr lang="es-ES" dirty="0"/>
              <a:t>).</a:t>
            </a:r>
            <a:br>
              <a:rPr lang="es-ES" dirty="0"/>
            </a:br>
            <a:r>
              <a:rPr lang="es-ES" dirty="0" smtClean="0"/>
              <a:t/>
            </a:r>
            <a:br>
              <a:rPr lang="es-ES" dirty="0" smtClean="0"/>
            </a:br>
            <a:r>
              <a:rPr lang="es-PR" dirty="0"/>
              <a:t/>
            </a:r>
            <a:br>
              <a:rPr lang="es-PR" dirty="0"/>
            </a:br>
            <a:endParaRPr lang="es-PR" dirty="0"/>
          </a:p>
        </p:txBody>
      </p:sp>
    </p:spTree>
    <p:extLst>
      <p:ext uri="{BB962C8B-B14F-4D97-AF65-F5344CB8AC3E}">
        <p14:creationId xmlns:p14="http://schemas.microsoft.com/office/powerpoint/2010/main" val="381593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633596"/>
          </a:xfrm>
        </p:spPr>
        <p:txBody>
          <a:bodyPr/>
          <a:lstStyle/>
          <a:p>
            <a:r>
              <a:rPr lang="es-ES" dirty="0"/>
              <a:t>La membrana permite el paso de:        </a:t>
            </a:r>
            <a:r>
              <a:rPr lang="es-ES" dirty="0" smtClean="0"/>
              <a:t/>
            </a:r>
            <a:br>
              <a:rPr lang="es-ES" dirty="0" smtClean="0"/>
            </a:br>
            <a:r>
              <a:rPr lang="es-ES" dirty="0" smtClean="0"/>
              <a:t>1</a:t>
            </a:r>
            <a:r>
              <a:rPr lang="es-ES" dirty="0"/>
              <a:t>. azúcares simples</a:t>
            </a:r>
            <a:br>
              <a:rPr lang="es-ES" dirty="0"/>
            </a:br>
            <a:r>
              <a:rPr lang="es-ES" dirty="0"/>
              <a:t>2. oxígeno</a:t>
            </a:r>
            <a:r>
              <a:rPr lang="es-PR" dirty="0"/>
              <a:t/>
            </a:r>
            <a:br>
              <a:rPr lang="es-PR" dirty="0"/>
            </a:br>
            <a:r>
              <a:rPr lang="es-PR" dirty="0"/>
              <a:t>3. </a:t>
            </a:r>
            <a:r>
              <a:rPr lang="es-ES" dirty="0"/>
              <a:t>agua</a:t>
            </a:r>
            <a:r>
              <a:rPr lang="es-PR" dirty="0"/>
              <a:t> </a:t>
            </a:r>
            <a:br>
              <a:rPr lang="es-PR" dirty="0"/>
            </a:br>
            <a:r>
              <a:rPr lang="es-PR" dirty="0"/>
              <a:t>4. </a:t>
            </a:r>
            <a:r>
              <a:rPr lang="es-ES" dirty="0"/>
              <a:t>bióxido de carbono. </a:t>
            </a:r>
            <a:r>
              <a:rPr lang="es-ES" dirty="0" smtClean="0"/>
              <a:t/>
            </a:r>
            <a:br>
              <a:rPr lang="es-ES" dirty="0" smtClean="0"/>
            </a:br>
            <a:r>
              <a:rPr lang="es-ES" dirty="0"/>
              <a:t/>
            </a:r>
            <a:br>
              <a:rPr lang="es-ES" dirty="0"/>
            </a:br>
            <a:r>
              <a:rPr lang="es-ES" dirty="0" smtClean="0"/>
              <a:t>La </a:t>
            </a:r>
            <a:r>
              <a:rPr lang="es-ES" dirty="0"/>
              <a:t>membrana está construida de:</a:t>
            </a:r>
            <a:r>
              <a:rPr lang="es-PR" dirty="0"/>
              <a:t> </a:t>
            </a:r>
            <a:r>
              <a:rPr lang="es-PR" dirty="0" smtClean="0"/>
              <a:t>1. </a:t>
            </a:r>
            <a:r>
              <a:rPr lang="es-ES" dirty="0" smtClean="0"/>
              <a:t>proteínas</a:t>
            </a:r>
            <a:r>
              <a:rPr lang="es-PR" dirty="0"/>
              <a:t/>
            </a:r>
            <a:br>
              <a:rPr lang="es-PR" dirty="0"/>
            </a:br>
            <a:r>
              <a:rPr lang="es-PR" dirty="0" smtClean="0"/>
              <a:t>2. </a:t>
            </a:r>
            <a:r>
              <a:rPr lang="es-ES" dirty="0" smtClean="0"/>
              <a:t>lípidos (colesterol)</a:t>
            </a:r>
            <a:r>
              <a:rPr lang="es-PR" dirty="0" smtClean="0"/>
              <a:t/>
            </a:r>
            <a:br>
              <a:rPr lang="es-PR" dirty="0" smtClean="0"/>
            </a:br>
            <a:r>
              <a:rPr lang="es-PR" dirty="0" smtClean="0"/>
              <a:t>3. </a:t>
            </a:r>
            <a:r>
              <a:rPr lang="es-ES" dirty="0" smtClean="0"/>
              <a:t>cadenas </a:t>
            </a:r>
            <a:r>
              <a:rPr lang="es-ES" dirty="0"/>
              <a:t>de </a:t>
            </a:r>
            <a:r>
              <a:rPr lang="es-ES" dirty="0" smtClean="0"/>
              <a:t>carbohidratos</a:t>
            </a:r>
            <a:br>
              <a:rPr lang="es-ES" dirty="0" smtClean="0"/>
            </a:br>
            <a:r>
              <a:rPr lang="es-ES" dirty="0" smtClean="0"/>
              <a:t>4. fosfolípidos</a:t>
            </a:r>
            <a:endParaRPr lang="es-PR" dirty="0"/>
          </a:p>
        </p:txBody>
      </p:sp>
    </p:spTree>
    <p:extLst>
      <p:ext uri="{BB962C8B-B14F-4D97-AF65-F5344CB8AC3E}">
        <p14:creationId xmlns:p14="http://schemas.microsoft.com/office/powerpoint/2010/main" val="176650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884238"/>
          </a:xfrm>
        </p:spPr>
        <p:txBody>
          <a:bodyPr/>
          <a:lstStyle/>
          <a:p>
            <a:r>
              <a:rPr lang="en-US" sz="5400" dirty="0" err="1" smtClean="0"/>
              <a:t>Membrana</a:t>
            </a:r>
            <a:r>
              <a:rPr lang="en-US" sz="5400" dirty="0" smtClean="0"/>
              <a:t> </a:t>
            </a:r>
            <a:r>
              <a:rPr lang="en-US" sz="5400" dirty="0" err="1" smtClean="0"/>
              <a:t>Celular</a:t>
            </a:r>
            <a:endParaRPr lang="en-US" sz="5400"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5220072" y="1185426"/>
            <a:ext cx="3657600" cy="2302549"/>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2133600" y="3501008"/>
            <a:ext cx="5453936" cy="3200400"/>
          </a:xfrm>
          <a:prstGeom prst="rect">
            <a:avLst/>
          </a:prstGeom>
          <a:noFill/>
          <a:ln w="9525">
            <a:noFill/>
            <a:miter lim="800000"/>
            <a:headEnd/>
            <a:tailEnd/>
          </a:ln>
        </p:spPr>
      </p:pic>
      <p:pic>
        <p:nvPicPr>
          <p:cNvPr id="8194" name="Picture 2" descr="http://t1.gstatic.com/images?q=tbn:ANd9GcRxIjdozQQvF3Aw-H1hSDdiViAQf_mgbQcKXTC2bzg85ztP3CuF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98" y="1124744"/>
            <a:ext cx="288403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41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838200"/>
          </a:xfrm>
        </p:spPr>
        <p:txBody>
          <a:bodyPr>
            <a:normAutofit fontScale="90000"/>
          </a:bodyPr>
          <a:lstStyle/>
          <a:p>
            <a:r>
              <a:rPr lang="en-US" sz="3200" dirty="0" err="1" smtClean="0"/>
              <a:t>Instrucciones</a:t>
            </a:r>
            <a:r>
              <a:rPr lang="en-US" sz="3200" dirty="0" smtClean="0"/>
              <a:t>: </a:t>
            </a:r>
            <a:r>
              <a:rPr lang="en-US" sz="3200" dirty="0" err="1" smtClean="0"/>
              <a:t>Parea</a:t>
            </a:r>
            <a:r>
              <a:rPr lang="en-US" sz="3200" dirty="0" smtClean="0"/>
              <a:t> </a:t>
            </a:r>
            <a:r>
              <a:rPr lang="en-US" sz="3200" dirty="0" err="1" smtClean="0"/>
              <a:t>las</a:t>
            </a:r>
            <a:r>
              <a:rPr lang="en-US" sz="3200" dirty="0" smtClean="0"/>
              <a:t> </a:t>
            </a:r>
            <a:r>
              <a:rPr lang="en-US" sz="3200" dirty="0" err="1" smtClean="0"/>
              <a:t>partes</a:t>
            </a:r>
            <a:r>
              <a:rPr lang="en-US" sz="3200" dirty="0" smtClean="0"/>
              <a:t> de la </a:t>
            </a:r>
            <a:r>
              <a:rPr lang="en-US" sz="3200" dirty="0" err="1" smtClean="0"/>
              <a:t>célula</a:t>
            </a:r>
            <a:r>
              <a:rPr lang="en-US" sz="3200" dirty="0" smtClean="0"/>
              <a:t> animal</a:t>
            </a:r>
            <a:endParaRPr lang="en-US" sz="3200" dirty="0"/>
          </a:p>
        </p:txBody>
      </p:sp>
      <p:pic>
        <p:nvPicPr>
          <p:cNvPr id="4" name="Content Placeholder 3" descr="animal  en blanco.jpg"/>
          <p:cNvPicPr>
            <a:picLocks noGrp="1" noChangeAspect="1"/>
          </p:cNvPicPr>
          <p:nvPr>
            <p:ph sz="half" idx="1"/>
          </p:nvPr>
        </p:nvPicPr>
        <p:blipFill>
          <a:blip r:embed="rId2" cstate="print"/>
          <a:stretch>
            <a:fillRect/>
          </a:stretch>
        </p:blipFill>
        <p:spPr>
          <a:xfrm>
            <a:off x="0" y="1371599"/>
            <a:ext cx="5940152" cy="5153955"/>
          </a:xfrm>
        </p:spPr>
      </p:pic>
      <p:sp>
        <p:nvSpPr>
          <p:cNvPr id="8" name="Content Placeholder 7"/>
          <p:cNvSpPr>
            <a:spLocks noGrp="1"/>
          </p:cNvSpPr>
          <p:nvPr>
            <p:ph sz="half" idx="2"/>
          </p:nvPr>
        </p:nvSpPr>
        <p:spPr>
          <a:xfrm>
            <a:off x="6156176" y="1143000"/>
            <a:ext cx="2987824" cy="5105400"/>
          </a:xfrm>
        </p:spPr>
        <p:txBody>
          <a:bodyPr/>
          <a:lstStyle/>
          <a:p>
            <a:pPr marL="514350" indent="-514350">
              <a:buAutoNum type="alphaUcPeriod"/>
            </a:pPr>
            <a:r>
              <a:rPr lang="en-US" dirty="0" err="1" smtClean="0"/>
              <a:t>Mitocondrias</a:t>
            </a:r>
            <a:endParaRPr lang="en-US" dirty="0" smtClean="0"/>
          </a:p>
          <a:p>
            <a:pPr marL="514350" indent="-514350">
              <a:buAutoNum type="alphaUcPeriod"/>
            </a:pPr>
            <a:r>
              <a:rPr lang="en-US" dirty="0" err="1" smtClean="0"/>
              <a:t>Membrana</a:t>
            </a:r>
            <a:r>
              <a:rPr lang="en-US" dirty="0" smtClean="0"/>
              <a:t> </a:t>
            </a:r>
            <a:r>
              <a:rPr lang="en-US" dirty="0" err="1" smtClean="0"/>
              <a:t>Celular</a:t>
            </a:r>
            <a:endParaRPr lang="en-US" dirty="0" smtClean="0"/>
          </a:p>
          <a:p>
            <a:pPr marL="514350" indent="-514350">
              <a:buAutoNum type="alphaUcPeriod"/>
            </a:pPr>
            <a:r>
              <a:rPr lang="en-US" dirty="0" err="1" smtClean="0"/>
              <a:t>Núcleo</a:t>
            </a:r>
            <a:endParaRPr lang="en-US" dirty="0" smtClean="0"/>
          </a:p>
          <a:p>
            <a:pPr marL="514350" indent="-514350">
              <a:buAutoNum type="alphaUcPeriod"/>
            </a:pPr>
            <a:r>
              <a:rPr lang="en-US" dirty="0" err="1" smtClean="0"/>
              <a:t>Aparato</a:t>
            </a:r>
            <a:r>
              <a:rPr lang="en-US" dirty="0" smtClean="0"/>
              <a:t> de Golgi</a:t>
            </a:r>
          </a:p>
          <a:p>
            <a:pPr marL="514350" indent="-514350">
              <a:buAutoNum type="alphaUcPeriod"/>
            </a:pPr>
            <a:r>
              <a:rPr lang="en-US" dirty="0" err="1" smtClean="0"/>
              <a:t>Retículo</a:t>
            </a:r>
            <a:r>
              <a:rPr lang="en-US" dirty="0" smtClean="0"/>
              <a:t> </a:t>
            </a:r>
            <a:r>
              <a:rPr lang="en-US" dirty="0" err="1" smtClean="0"/>
              <a:t>Endoplásmico</a:t>
            </a:r>
            <a:endParaRPr lang="en-US" dirty="0" smtClean="0"/>
          </a:p>
          <a:p>
            <a:pPr marL="514350" indent="-514350">
              <a:buAutoNum type="alphaUcPeriod"/>
            </a:pPr>
            <a:r>
              <a:rPr lang="en-US" dirty="0" err="1" smtClean="0"/>
              <a:t>Ribosomas</a:t>
            </a:r>
            <a:endParaRPr lang="en-US" dirty="0" smtClean="0"/>
          </a:p>
          <a:p>
            <a:pPr marL="514350" indent="-514350">
              <a:buAutoNum type="alphaUcPeriod"/>
            </a:pPr>
            <a:r>
              <a:rPr lang="en-US" dirty="0" err="1" smtClean="0"/>
              <a:t>Lisosomas</a:t>
            </a:r>
            <a:endParaRPr lang="en-US" dirty="0" smtClean="0"/>
          </a:p>
          <a:p>
            <a:pPr marL="514350" indent="-514350">
              <a:buAutoNum type="alphaUcPeriod"/>
            </a:pPr>
            <a:r>
              <a:rPr lang="en-US" dirty="0" err="1" smtClean="0"/>
              <a:t>Citoplasma</a:t>
            </a:r>
            <a:endParaRPr lang="en-US" dirty="0" smtClean="0"/>
          </a:p>
          <a:p>
            <a:pPr marL="514350" indent="-514350" algn="r">
              <a:buAutoNum type="alphaUcPeriod"/>
            </a:pPr>
            <a:endParaRPr lang="en-US" dirty="0"/>
          </a:p>
        </p:txBody>
      </p:sp>
      <p:sp>
        <p:nvSpPr>
          <p:cNvPr id="9" name="TextBox 8">
            <a:hlinkClick r:id="rId3" action="ppaction://hlinksldjump"/>
          </p:cNvPr>
          <p:cNvSpPr txBox="1"/>
          <p:nvPr/>
        </p:nvSpPr>
        <p:spPr>
          <a:xfrm>
            <a:off x="5186391" y="6437175"/>
            <a:ext cx="3810000" cy="369332"/>
          </a:xfrm>
          <a:prstGeom prst="rect">
            <a:avLst/>
          </a:prstGeom>
          <a:noFill/>
        </p:spPr>
        <p:txBody>
          <a:bodyPr wrap="square" rtlCol="0">
            <a:spAutoFit/>
          </a:bodyPr>
          <a:lstStyle/>
          <a:p>
            <a:pPr algn="ctr"/>
            <a:r>
              <a:rPr lang="en-US" dirty="0" err="1" smtClean="0">
                <a:solidFill>
                  <a:srgbClr val="000000"/>
                </a:solidFill>
              </a:rPr>
              <a:t>Coteja</a:t>
            </a:r>
            <a:r>
              <a:rPr lang="en-US" dirty="0" smtClean="0">
                <a:solidFill>
                  <a:srgbClr val="000000"/>
                </a:solidFill>
              </a:rPr>
              <a:t> </a:t>
            </a:r>
            <a:r>
              <a:rPr lang="en-US" dirty="0" err="1" smtClean="0">
                <a:solidFill>
                  <a:srgbClr val="000000"/>
                </a:solidFill>
              </a:rPr>
              <a:t>tus</a:t>
            </a:r>
            <a:r>
              <a:rPr lang="en-US" dirty="0" smtClean="0">
                <a:solidFill>
                  <a:srgbClr val="000000"/>
                </a:solidFill>
              </a:rPr>
              <a:t> </a:t>
            </a:r>
            <a:r>
              <a:rPr lang="en-US" dirty="0" err="1" smtClean="0">
                <a:solidFill>
                  <a:srgbClr val="000000"/>
                </a:solidFill>
              </a:rPr>
              <a:t>respuestas</a:t>
            </a:r>
            <a:endParaRPr lang="en-US" dirty="0">
              <a:solidFill>
                <a:srgbClr val="000000"/>
              </a:solidFill>
            </a:endParaRPr>
          </a:p>
        </p:txBody>
      </p:sp>
      <p:grpSp>
        <p:nvGrpSpPr>
          <p:cNvPr id="3" name="Group 2"/>
          <p:cNvGrpSpPr/>
          <p:nvPr/>
        </p:nvGrpSpPr>
        <p:grpSpPr>
          <a:xfrm>
            <a:off x="345203" y="1449452"/>
            <a:ext cx="5100538" cy="4876800"/>
            <a:chOff x="228600" y="1371600"/>
            <a:chExt cx="4495800" cy="4407932"/>
          </a:xfrm>
        </p:grpSpPr>
        <p:sp>
          <p:nvSpPr>
            <p:cNvPr id="10" name="TextBox 9"/>
            <p:cNvSpPr txBox="1"/>
            <p:nvPr/>
          </p:nvSpPr>
          <p:spPr>
            <a:xfrm>
              <a:off x="2667000" y="1524000"/>
              <a:ext cx="457200" cy="369332"/>
            </a:xfrm>
            <a:prstGeom prst="rect">
              <a:avLst/>
            </a:prstGeom>
            <a:noFill/>
            <a:ln>
              <a:solidFill>
                <a:srgbClr val="000000"/>
              </a:solidFill>
            </a:ln>
          </p:spPr>
          <p:txBody>
            <a:bodyPr wrap="square" rtlCol="0">
              <a:spAutoFit/>
            </a:bodyPr>
            <a:lstStyle/>
            <a:p>
              <a:endParaRPr lang="en-US" dirty="0"/>
            </a:p>
          </p:txBody>
        </p:sp>
        <p:sp>
          <p:nvSpPr>
            <p:cNvPr id="11" name="TextBox 10"/>
            <p:cNvSpPr txBox="1"/>
            <p:nvPr/>
          </p:nvSpPr>
          <p:spPr>
            <a:xfrm>
              <a:off x="914400" y="1676400"/>
              <a:ext cx="457200" cy="369332"/>
            </a:xfrm>
            <a:prstGeom prst="rect">
              <a:avLst/>
            </a:prstGeom>
            <a:noFill/>
            <a:ln>
              <a:solidFill>
                <a:srgbClr val="000000"/>
              </a:solidFill>
            </a:ln>
          </p:spPr>
          <p:txBody>
            <a:bodyPr wrap="square" rtlCol="0">
              <a:spAutoFit/>
            </a:bodyPr>
            <a:lstStyle/>
            <a:p>
              <a:endParaRPr lang="en-US" dirty="0"/>
            </a:p>
          </p:txBody>
        </p:sp>
        <p:sp>
          <p:nvSpPr>
            <p:cNvPr id="12" name="TextBox 11"/>
            <p:cNvSpPr txBox="1"/>
            <p:nvPr/>
          </p:nvSpPr>
          <p:spPr>
            <a:xfrm>
              <a:off x="228600" y="5334000"/>
              <a:ext cx="457200" cy="369332"/>
            </a:xfrm>
            <a:prstGeom prst="rect">
              <a:avLst/>
            </a:prstGeom>
            <a:noFill/>
            <a:ln>
              <a:solidFill>
                <a:srgbClr val="000000"/>
              </a:solidFill>
            </a:ln>
          </p:spPr>
          <p:txBody>
            <a:bodyPr wrap="square" rtlCol="0">
              <a:spAutoFit/>
            </a:bodyPr>
            <a:lstStyle/>
            <a:p>
              <a:endParaRPr lang="en-US" dirty="0"/>
            </a:p>
          </p:txBody>
        </p:sp>
        <p:sp>
          <p:nvSpPr>
            <p:cNvPr id="13" name="TextBox 12"/>
            <p:cNvSpPr txBox="1"/>
            <p:nvPr/>
          </p:nvSpPr>
          <p:spPr>
            <a:xfrm>
              <a:off x="3505200" y="5410200"/>
              <a:ext cx="457200" cy="369332"/>
            </a:xfrm>
            <a:prstGeom prst="rect">
              <a:avLst/>
            </a:prstGeom>
            <a:noFill/>
            <a:ln>
              <a:solidFill>
                <a:srgbClr val="000000"/>
              </a:solidFill>
            </a:ln>
          </p:spPr>
          <p:txBody>
            <a:bodyPr wrap="square" rtlCol="0">
              <a:spAutoFit/>
            </a:bodyPr>
            <a:lstStyle/>
            <a:p>
              <a:endParaRPr lang="en-US" dirty="0"/>
            </a:p>
          </p:txBody>
        </p:sp>
        <p:sp>
          <p:nvSpPr>
            <p:cNvPr id="14" name="TextBox 13"/>
            <p:cNvSpPr txBox="1"/>
            <p:nvPr/>
          </p:nvSpPr>
          <p:spPr>
            <a:xfrm>
              <a:off x="4114800" y="4800600"/>
              <a:ext cx="457200" cy="369332"/>
            </a:xfrm>
            <a:prstGeom prst="rect">
              <a:avLst/>
            </a:prstGeom>
            <a:noFill/>
            <a:ln>
              <a:solidFill>
                <a:srgbClr val="000000"/>
              </a:solidFill>
            </a:ln>
          </p:spPr>
          <p:txBody>
            <a:bodyPr wrap="square" rtlCol="0">
              <a:spAutoFit/>
            </a:bodyPr>
            <a:lstStyle/>
            <a:p>
              <a:endParaRPr lang="en-US" dirty="0"/>
            </a:p>
          </p:txBody>
        </p:sp>
        <p:sp>
          <p:nvSpPr>
            <p:cNvPr id="15" name="TextBox 14"/>
            <p:cNvSpPr txBox="1"/>
            <p:nvPr/>
          </p:nvSpPr>
          <p:spPr>
            <a:xfrm>
              <a:off x="4267200" y="4191000"/>
              <a:ext cx="457200" cy="369332"/>
            </a:xfrm>
            <a:prstGeom prst="rect">
              <a:avLst/>
            </a:prstGeom>
            <a:noFill/>
            <a:ln>
              <a:solidFill>
                <a:srgbClr val="000000"/>
              </a:solidFill>
            </a:ln>
          </p:spPr>
          <p:txBody>
            <a:bodyPr wrap="square" rtlCol="0">
              <a:spAutoFit/>
            </a:bodyPr>
            <a:lstStyle/>
            <a:p>
              <a:endParaRPr lang="en-US" dirty="0"/>
            </a:p>
          </p:txBody>
        </p:sp>
        <p:sp>
          <p:nvSpPr>
            <p:cNvPr id="16" name="TextBox 15"/>
            <p:cNvSpPr txBox="1"/>
            <p:nvPr/>
          </p:nvSpPr>
          <p:spPr>
            <a:xfrm>
              <a:off x="4114800" y="3200400"/>
              <a:ext cx="457200" cy="369332"/>
            </a:xfrm>
            <a:prstGeom prst="rect">
              <a:avLst/>
            </a:prstGeom>
            <a:noFill/>
            <a:ln>
              <a:solidFill>
                <a:srgbClr val="000000"/>
              </a:solidFill>
            </a:ln>
          </p:spPr>
          <p:txBody>
            <a:bodyPr wrap="square" rtlCol="0">
              <a:spAutoFit/>
            </a:bodyPr>
            <a:lstStyle/>
            <a:p>
              <a:endParaRPr lang="en-US" dirty="0"/>
            </a:p>
          </p:txBody>
        </p:sp>
        <p:sp>
          <p:nvSpPr>
            <p:cNvPr id="17" name="TextBox 16"/>
            <p:cNvSpPr txBox="1"/>
            <p:nvPr/>
          </p:nvSpPr>
          <p:spPr>
            <a:xfrm>
              <a:off x="1752600" y="1371600"/>
              <a:ext cx="457200" cy="369332"/>
            </a:xfrm>
            <a:prstGeom prst="rect">
              <a:avLst/>
            </a:prstGeom>
            <a:noFill/>
            <a:ln>
              <a:solidFill>
                <a:srgbClr val="000000"/>
              </a:solidFill>
            </a:ln>
          </p:spPr>
          <p:txBody>
            <a:bodyPr wrap="square" rtlCol="0">
              <a:spAutoFit/>
            </a:bodyPr>
            <a:lstStyle/>
            <a:p>
              <a:endParaRPr lang="en-US" dirty="0"/>
            </a:p>
          </p:txBody>
        </p:sp>
      </p:grpSp>
    </p:spTree>
    <p:extLst>
      <p:ext uri="{BB962C8B-B14F-4D97-AF65-F5344CB8AC3E}">
        <p14:creationId xmlns:p14="http://schemas.microsoft.com/office/powerpoint/2010/main" val="33279145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a:p>
        </p:txBody>
      </p:sp>
      <p:sp>
        <p:nvSpPr>
          <p:cNvPr id="3" name="Content Placeholder 2"/>
          <p:cNvSpPr>
            <a:spLocks noGrp="1"/>
          </p:cNvSpPr>
          <p:nvPr>
            <p:ph sz="half" idx="1"/>
          </p:nvPr>
        </p:nvSpPr>
        <p:spPr/>
        <p:txBody>
          <a:bodyPr/>
          <a:lstStyle/>
          <a:p>
            <a:endParaRPr lang="es-PR"/>
          </a:p>
        </p:txBody>
      </p:sp>
      <p:sp>
        <p:nvSpPr>
          <p:cNvPr id="4" name="Content Placeholder 3"/>
          <p:cNvSpPr>
            <a:spLocks noGrp="1"/>
          </p:cNvSpPr>
          <p:nvPr>
            <p:ph sz="half" idx="2"/>
          </p:nvPr>
        </p:nvSpPr>
        <p:spPr/>
        <p:txBody>
          <a:bodyPr/>
          <a:lstStyle/>
          <a:p>
            <a:endParaRPr lang="es-PR"/>
          </a:p>
        </p:txBody>
      </p:sp>
      <p:pic>
        <p:nvPicPr>
          <p:cNvPr id="5" name="Picture 2"/>
          <p:cNvPicPr>
            <a:picLocks noChangeAspect="1" noChangeArrowheads="1"/>
          </p:cNvPicPr>
          <p:nvPr/>
        </p:nvPicPr>
        <p:blipFill>
          <a:blip r:embed="rId2" cstate="print"/>
          <a:srcRect/>
          <a:stretch>
            <a:fillRect/>
          </a:stretch>
        </p:blipFill>
        <p:spPr bwMode="auto">
          <a:xfrm>
            <a:off x="0" y="7685"/>
            <a:ext cx="9144000" cy="6850315"/>
          </a:xfrm>
          <a:prstGeom prst="rect">
            <a:avLst/>
          </a:prstGeom>
          <a:noFill/>
          <a:ln w="9525">
            <a:noFill/>
            <a:miter lim="800000"/>
            <a:headEnd/>
            <a:tailEnd/>
          </a:ln>
        </p:spPr>
      </p:pic>
    </p:spTree>
    <p:extLst>
      <p:ext uri="{BB962C8B-B14F-4D97-AF65-F5344CB8AC3E}">
        <p14:creationId xmlns:p14="http://schemas.microsoft.com/office/powerpoint/2010/main" val="371700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86" y="188640"/>
            <a:ext cx="7123080" cy="924475"/>
          </a:xfrm>
        </p:spPr>
        <p:txBody>
          <a:bodyPr/>
          <a:lstStyle/>
          <a:p>
            <a:pPr algn="ctr"/>
            <a:r>
              <a:rPr lang="en-US" sz="5400" dirty="0" err="1" smtClean="0"/>
              <a:t>Célula</a:t>
            </a:r>
            <a:r>
              <a:rPr lang="en-US" sz="5400" dirty="0" smtClean="0"/>
              <a:t> Vegetal </a:t>
            </a:r>
            <a:endParaRPr lang="es-PR" sz="5400" dirty="0"/>
          </a:p>
        </p:txBody>
      </p:sp>
      <p:sp>
        <p:nvSpPr>
          <p:cNvPr id="3" name="Content Placeholder 2"/>
          <p:cNvSpPr>
            <a:spLocks noGrp="1"/>
          </p:cNvSpPr>
          <p:nvPr>
            <p:ph sz="half" idx="1"/>
          </p:nvPr>
        </p:nvSpPr>
        <p:spPr/>
        <p:txBody>
          <a:bodyPr/>
          <a:lstStyle/>
          <a:p>
            <a:endParaRPr lang="es-PR"/>
          </a:p>
        </p:txBody>
      </p:sp>
      <p:sp>
        <p:nvSpPr>
          <p:cNvPr id="4" name="Content Placeholder 3"/>
          <p:cNvSpPr>
            <a:spLocks noGrp="1"/>
          </p:cNvSpPr>
          <p:nvPr>
            <p:ph sz="half" idx="2"/>
          </p:nvPr>
        </p:nvSpPr>
        <p:spPr/>
        <p:txBody>
          <a:bodyPr/>
          <a:lstStyle/>
          <a:p>
            <a:endParaRPr lang="es-PR"/>
          </a:p>
        </p:txBody>
      </p:sp>
      <p:pic>
        <p:nvPicPr>
          <p:cNvPr id="5" name="Picture 2"/>
          <p:cNvPicPr>
            <a:picLocks noChangeAspect="1" noChangeArrowheads="1"/>
          </p:cNvPicPr>
          <p:nvPr/>
        </p:nvPicPr>
        <p:blipFill>
          <a:blip r:embed="rId2" cstate="print"/>
          <a:srcRect/>
          <a:stretch>
            <a:fillRect/>
          </a:stretch>
        </p:blipFill>
        <p:spPr bwMode="auto">
          <a:xfrm>
            <a:off x="467544" y="1196752"/>
            <a:ext cx="7974316" cy="5472608"/>
          </a:xfrm>
          <a:prstGeom prst="rect">
            <a:avLst/>
          </a:prstGeom>
          <a:noFill/>
          <a:ln w="9525">
            <a:noFill/>
            <a:miter lim="800000"/>
            <a:headEnd/>
            <a:tailEnd/>
          </a:ln>
        </p:spPr>
      </p:pic>
    </p:spTree>
    <p:extLst>
      <p:ext uri="{BB962C8B-B14F-4D97-AF65-F5344CB8AC3E}">
        <p14:creationId xmlns:p14="http://schemas.microsoft.com/office/powerpoint/2010/main" val="137902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9036496" cy="5040560"/>
          </a:xfrm>
        </p:spPr>
        <p:txBody>
          <a:bodyPr/>
          <a:lstStyle/>
          <a:p>
            <a:pPr lvl="0"/>
            <a:r>
              <a:rPr lang="es-PR" dirty="0"/>
              <a:t>Célula vegetales</a:t>
            </a:r>
            <a:br>
              <a:rPr lang="es-PR" dirty="0"/>
            </a:br>
            <a:r>
              <a:rPr lang="es-PR" dirty="0"/>
              <a:t>	</a:t>
            </a:r>
            <a:r>
              <a:rPr lang="es-PR" dirty="0" smtClean="0"/>
              <a:t>Está tiene los mismos organelos que la célula animal</a:t>
            </a:r>
            <a:r>
              <a:rPr lang="es-PR" dirty="0"/>
              <a:t>, solamente se </a:t>
            </a:r>
            <a:r>
              <a:rPr lang="es-PR" dirty="0" smtClean="0"/>
              <a:t>diferencian en</a:t>
            </a:r>
            <a:r>
              <a:rPr lang="es-PR" dirty="0"/>
              <a:t>:</a:t>
            </a:r>
            <a:br>
              <a:rPr lang="es-PR" dirty="0"/>
            </a:br>
            <a:r>
              <a:rPr lang="es-PR" sz="2800" dirty="0"/>
              <a:t>1.	Vacuolas – son sumamente grandes y ocupan casi todo el espacio. Almacenan enzimas digestivas y colaboran en la </a:t>
            </a:r>
            <a:r>
              <a:rPr lang="es-PR" sz="2800" dirty="0" smtClean="0"/>
              <a:t>digestión </a:t>
            </a:r>
            <a:r>
              <a:rPr lang="es-PR" sz="2800" dirty="0"/>
              <a:t>celular.  Almacena agua.</a:t>
            </a:r>
            <a:r>
              <a:rPr lang="es-PR" sz="2800" dirty="0" smtClean="0"/>
              <a:t/>
            </a:r>
            <a:br>
              <a:rPr lang="es-PR" sz="2800" dirty="0" smtClean="0"/>
            </a:br>
            <a:r>
              <a:rPr lang="es-PR" dirty="0" smtClean="0"/>
              <a:t/>
            </a:r>
            <a:br>
              <a:rPr lang="es-PR" dirty="0" smtClean="0"/>
            </a:br>
            <a:r>
              <a:rPr lang="es-PR" dirty="0"/>
              <a:t/>
            </a:r>
            <a:br>
              <a:rPr lang="es-PR" dirty="0"/>
            </a:br>
            <a:endParaRPr lang="es-PR" dirty="0"/>
          </a:p>
        </p:txBody>
      </p:sp>
      <p:pic>
        <p:nvPicPr>
          <p:cNvPr id="3" name="Picture 2"/>
          <p:cNvPicPr>
            <a:picLocks noChangeAspect="1" noChangeArrowheads="1"/>
          </p:cNvPicPr>
          <p:nvPr/>
        </p:nvPicPr>
        <p:blipFill>
          <a:blip r:embed="rId2" cstate="print"/>
          <a:srcRect/>
          <a:stretch>
            <a:fillRect/>
          </a:stretch>
        </p:blipFill>
        <p:spPr bwMode="auto">
          <a:xfrm>
            <a:off x="179512" y="3717032"/>
            <a:ext cx="2520280" cy="3211324"/>
          </a:xfrm>
          <a:prstGeom prst="rect">
            <a:avLst/>
          </a:prstGeom>
          <a:ln>
            <a:noFill/>
          </a:ln>
          <a:effectLst>
            <a:softEdge rad="112500"/>
          </a:effec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325145"/>
            <a:ext cx="4680520" cy="35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50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8600"/>
            <a:ext cx="6475040" cy="990600"/>
          </a:xfrm>
        </p:spPr>
        <p:txBody>
          <a:bodyPr>
            <a:noAutofit/>
          </a:bodyPr>
          <a:lstStyle/>
          <a:p>
            <a:r>
              <a:rPr lang="en-US" sz="3600" dirty="0" err="1" smtClean="0"/>
              <a:t>Clasificación</a:t>
            </a:r>
            <a:r>
              <a:rPr lang="en-US" sz="3600" dirty="0" smtClean="0"/>
              <a:t> de la </a:t>
            </a:r>
            <a:r>
              <a:rPr lang="en-US" sz="3600" dirty="0" err="1" smtClean="0"/>
              <a:t>Célula</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4604380"/>
              </p:ext>
            </p:extLst>
          </p:nvPr>
        </p:nvGraphicFramePr>
        <p:xfrm>
          <a:off x="755576" y="1866900"/>
          <a:ext cx="7543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srcRect/>
          <a:stretch>
            <a:fillRect/>
          </a:stretch>
        </p:blipFill>
        <p:spPr bwMode="auto">
          <a:xfrm>
            <a:off x="7180884" y="0"/>
            <a:ext cx="1963116" cy="1524000"/>
          </a:xfrm>
          <a:prstGeom prst="rect">
            <a:avLst/>
          </a:prstGeom>
          <a:noFill/>
          <a:ln w="9525">
            <a:noFill/>
            <a:miter lim="800000"/>
            <a:headEnd/>
            <a:tailEnd/>
          </a:ln>
        </p:spPr>
      </p:pic>
    </p:spTree>
    <p:extLst>
      <p:ext uri="{BB962C8B-B14F-4D97-AF65-F5344CB8AC3E}">
        <p14:creationId xmlns:p14="http://schemas.microsoft.com/office/powerpoint/2010/main" val="11717750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131" y="116632"/>
            <a:ext cx="8568952" cy="6326240"/>
          </a:xfrm>
        </p:spPr>
        <p:txBody>
          <a:bodyPr>
            <a:noAutofit/>
          </a:bodyPr>
          <a:lstStyle/>
          <a:p>
            <a:pPr marL="0" indent="0">
              <a:buNone/>
            </a:pPr>
            <a:r>
              <a:rPr lang="es-PR" sz="2400" dirty="0"/>
              <a:t/>
            </a:r>
            <a:br>
              <a:rPr lang="es-PR" sz="2400" dirty="0"/>
            </a:br>
            <a:r>
              <a:rPr lang="es-PR" sz="3000" dirty="0"/>
              <a:t>2.	Pared celular – es la estructura que da rigidez a la célula vegetal. La pared celular protege los contenidos de la célula, da rigidez a la estructura celular, provee un medio poroso para la circulación y distribución de agua, minerales, y otras pequeñas </a:t>
            </a:r>
            <a:r>
              <a:rPr lang="es-PR" sz="3000" dirty="0" err="1"/>
              <a:t>molélulas</a:t>
            </a:r>
            <a:r>
              <a:rPr lang="es-PR" sz="3000" dirty="0"/>
              <a:t> nutrientes; además de contener moléculas especializadas que regulan el crecimiento de la planta y la protegen de las </a:t>
            </a:r>
            <a:r>
              <a:rPr lang="es-PR" sz="3000" dirty="0" smtClean="0"/>
              <a:t>enfermedades. La </a:t>
            </a:r>
            <a:r>
              <a:rPr lang="es-PR" sz="3000" dirty="0"/>
              <a:t>substancia que constituye la pared celular de las plantas es un carbohidrato: la celulosa, formado por miles de moléculas de glucosa</a:t>
            </a:r>
            <a:r>
              <a:rPr lang="es-PR" sz="3000" dirty="0" smtClean="0"/>
              <a:t>.</a:t>
            </a:r>
            <a:endParaRPr lang="es-PR" sz="3000" dirty="0"/>
          </a:p>
        </p:txBody>
      </p:sp>
      <p:sp>
        <p:nvSpPr>
          <p:cNvPr id="4" name="AutoShape 6" descr="data:image/jpeg;base64,/9j/4AAQSkZJRgABAQAAAQABAAD/2wBDAAkGBwgHBgkIBwgKCgkLDRYPDQwMDRsUFRAWIB0iIiAdHx8kKDQsJCYxJx8fLT0tMTU3Ojo6Iys/RD84QzQ5Ojf/2wBDAQoKCg0MDRoPDxo3JR8lNzc3Nzc3Nzc3Nzc3Nzc3Nzc3Nzc3Nzc3Nzc3Nzc3Nzc3Nzc3Nzc3Nzc3Nzc3Nzc3Nzf/wAARCACIAMADASIAAhEBAxEB/8QAGwAAAQUBAQAAAAAAAAAAAAAAAAIDBAUGAQf/xABDEAACAQMDAQUGAwQHBgcAAAABAgMABBEFEiExBhNBUWEUIjJxgZEjobEVQmLBJDNygpLR8CVDUqLh8RYmNERzg7L/xAAaAQACAwEBAAAAAAAAAAAAAAAABAECAwUG/8QALREAAgIBBAEDAwMEAwAAAAAAAAECAxEEEiExEwUiQTJRkaHB4SNhcYGx8PH/2gAMAwEAAhEDEQA/APcaKKKACiiigAooooAKKKSWx1oAVXKqL3WjBnuIFnx0xOgz+dZjUu2GuRORb6Odo8VUyH8qylaovplXOK4N9muFwBliAPM15LN201phm6g1CFfP2V0H32/6++IcnaaOU4uLliT4SNSlmuceoMo7V9j1qfVrCD47qLPkpz+lQn7T6Yp/rJGHpGa81h1S3mBKyK31p1r+HgFxjyzSUvUr84UUiPIeiL2o0xmwHlH/ANZp5O0WmMce0EfONh/KvOFuY2OFYEn1qTG4OKzXql6fKQeRnoi61prdLuPP1pwanYEcXkH1cCvOWmVTyRiiGGS/uBHEhkJ8PCrw9Vtk8bQdv2R6Fd37C37zT4heOCMrG4HHzqGup6owydHkT3cgNJnnC8cZ8S3+H1FV+nvBpuxO8VpfEjoPStUAMV1NNqPMnlcmqeUVkl/erOEGnu0RbBcN0Hu+nqf8PnSW1K+2ZGkzFtwBG4dCOT9Dx+dW2KNopokas5JZbaOSeLupGXLR5ztPlT1AooAKKKKACuZHnXagXTagtwPZliaLb+8ec8/zxQBPzRVH/wCYMvxZYI9zJOR1+L8un6Up2138NUS0IGA7kkbve6geHu5+p9KALqqDtPOUa2hOTG7EuoOMgeFT7IahhhddxnauCufi8fpVP2oVzeWgZ15Vui9OKrJ4RnZ9Jgba/wBRWwS4nvLiZyoyiIDuPoMY+wwP1l6bc3twG77YZBkMrRJjPllVU+Xr1qp9oyQDgsBtSL6dCMeP5fpIt9bl0nS73V7iCVYVylpHOpX2i4IIVVHXAGST0/lzIucpYMVHPDNC0t7bJ3pty6Z972cyZC+eNx/Sm/2qs7gRWlzPzhmONq/MlPyzXnei9ve1mmXTT3qrqUcvCxTDYIj/AAkDgenNPat2k7W3t5Ffx3Iso4uY7WFPw/k2eWz49PQCt3XPdlTL+Nfc30lxaHi4sOD0LWsT/nkVCkHZyU4a0s2P8MUkZ+6f508JX7V9nLTVNGiBljOLq1WTBSQfEvA5GeRnqMHmqkTEyRwzIy7cjEoy5J9AcjHjg4GOuKxsnOL6TIdbRYDTdAV8qiwMx4xeuuPpIcU9HpdrJn2S5vHHlDJFMP8AlBNMNLbva2KoSZJncYbkogGcnyGeKjXGm213FHFEga/+JoJAG29COVyBnPGTz5niij+ssuCLV0yseEW8Ggs8ZkN73gj5kR4jG6L5kZ/yqVfalb2kRs9LXu06NJ4v9fAVC7NGe0D28sruElKruO7aGXJAz4enqarrYGSJHYdVBP2pPV1xqxs4yZt7eF2T7YkzqXJJLCvTlI2jkdK8sjkWNwT16gDxr01VM0K96fdZegPXimPSuHM1q6HjNEDgyIDxxuFAmiIyJEI/tCqs9n9NMrStAzSFQpYytkgDGDzzxTR7L6ORGDan8Mgp+M4x+f8Ar6V2DUuwQRkHIrtM2dvHaWsVvAuyKJQiLknao6DmnqACiiigArmBXa4elAEe9NwluzWaRvMMbVdsA888/LNVyXGubCXs7UPnAAkyMZ6569PDH18u6jd6hZFikC3UP8BxIPp41W2/aGOeUxxXPdyjgw3AwQfRv+9Kz1UYPDRG5fJaw3Wph4/abOBI/e7xxLjHHu4HPXx549etZ3XtRml1GEmBBtDAAS58D6elSb/U7hQBcDarHgk5B+o4rM6leiO9tdz8uWHT+E/50i9ZK26MEsIztlxgkIWtbKxu0trbdMwjDbQzuBx/rr0FY57LUdS7T3sOq37Xq2sxhiyAiIvUBUGAOvOOtSZ+0K6HBp1xPFNdvKCLNQcRxvgH3yeeMnA8agzw6hpsPtyP3jOxZyfEnkmnm4xgtpvqJVKEVX2WOp2dvZhMovukHqPOpF8I72zCWiZYgDIHSquzW4viLq9bcowdvgBV/Bqum28WE25H7tYLLyc9tmLhsta7KSveaXqE9tK5LOEb3G+anKn7VqtN7S6H2rsFm1p4tI1eJTHLK0Z7qYHGSD5EjO3IIx8jVF2h1CfVA0NmnXIyegqBZWkun2oS7hDAclgKvu3RxI3hPjk0t12o7PdnCf6RPrNzIuDNbxjbGhJJAJwuOnTrwOAKni6sO0GkR3umyytAwZcEldjHGQw8xjocjkHx58x1u5tpisdvgM3U+XWvTuyenWuididPjmYA3ANw0i+JbBPJ8AMD6VM0q4bo8G1e5v2dk3RJGkeSaRss9zuLZ4+FvP6VBs3MlrDt933AQf8AIVbW9pFbylIpA6d8rD+H8PPPqKoNPm32kW07htBLYwBxSGs9ygxWWVJ57LHcqtu4HjmvTY5Ga0VlBVRHneRz08BXlinLg9SPpXpdrqUZSNDj4B+lGgtjVKW99mtPOSht9RXY0Ta5dPMNrKxt9pUEbhkZw2QOvzz0NPNqLiJ3OsyKmEjX+htnJZRuHOT8QyfAZJ6ZrUR906goFxjype1Tj3Rx04rtpprKNiig7VaYy7BO7yLgNmMqST4/kftUtNctHkEYMgYuE5To3HH5j7+hxZBE8FX7UbVznaM/KpAVRRRQBFvNQtbJ40up0jaXPdqx5fGM48+opC6rZNGXE67cgA4PiSB9ODz6GpE9tb3GPaIIpcZA3oGxnr1po2FkCW9kt8k5J7pfn5UAV+q93e2YlgbcvOGHGMfzrIXTF8xXsKXKdCZPiH97r981qdVktrePZHFGgAwAi7ePpWN1O4VpMb3HopJ/WvL6m3OobrZW3CjkRvmtiw0m/d2P/s7vneACSFboeOgPl0rN38mpazqdpJZaTIkFkztcywhdnvRtgcHJ59BT73BU3F8sjP3Y9nt125LueG29Oedox4lvKrpJZNC0NYsRNczOTIwz78pHvHgem0egNdCl7cNrkXhLL5MlZf0/s7aabfKPagqyQFwVMc4GQpyOARuU/fjip+qavAuhqrAK+Nu0jkHHlUsTxXCd7dWweXAxNwcEHPBGMgdOQPOsdZ6fddpO2Mtkkcr6bDcd5duo4WMckHJABYgjnzPXBpiqTsk10kW4k8Gj0G3uL+zglm3RQzjMSrw8gwTnpwD4Hk+OMc1ZLZaZbzLnSrZpyxEgnm3scHGUZmC/T8hVbqk19+0b25t5ZbNEdYIIeMSE4OCcEhPMjnAPI21JeLVDFFqLCd7WMs7PDbp3XAwMBiWK8npmmd1FSW75G6dLKxZRfwW3Z66Zrc6fDFJgc2+Ymz5ccZyPHI9ape0mj3tjZTXGms2oWqBi6bcTRAfwj4h8uR5eTujzSaxKbOSeIPtV7SVBy49PIcDg5PI9alJqkqwe2Fts8Encz7cjJHIP2yPtStsZVvyR5i/0F7VKtuMkeP2+mPqBmukPuk5BFbbsFqJn7N3dvrUffWmmzKlrIVLtzklAACTjjHH72Ki9v1XSoxqOmRLHaagGyAvCTdTgeAYcj13VsryWy0vs9pEelNbrYStGQxXdHKSjH3j15Pjyc00nvjz0zbTx3ySzwTrWCS3gbvgQDKzj3s7vcPJPXOeoPPnWb06QexwAYx3Y8PSr+KNrSGdSCqtJIUDHJAEQHP2NZPSZMafA53f1Y/SkNZWkopC2pioTaTLd5wik8DHPPNaSC/Qxoe86KPGsPPODwGYszbVVDjcx4A+prV2Y1MwoY1hiI91sIBg+W44GfkTXPlS2slKpNZwaKx1WVcGFJJF81UkVb2+rTP8AHBgZAG51X+dZCOzvLpwbjUgw8u93Y+wP61b2PZhLhcy3jso8tx/U4/Kr6d2RlthL9V/wMxlJ/BrY5Qw5wD5bs0sGq2x0S2sl2xtKfPkDP2AqwSJE+FcV26nbj3pfkuOUUVw9OKYZAEgDmoF/epFGcMORxSrwT7SQ8SKBkszHgVkdalggbE+pKMjA2RgAfUn+VcrV3XSW2Cwv7kuSgss5qNw0pYk58qyuoSE3S2lvLGb2UHYFO8RKPidsdAB0z1OB40i7urCYESzXN1gHcI5Mf/gZ/OoM0sltZyppmkMqScsE2qZMfCGZ2yQD4eHlSen0yg8vlic7N7LPTbeO51Ldb/8Ap7PEcQZiQZMdWPjtByT5nNWF9d2aaZe395FJJb20JlSNThiig7emNpPJ9CWqhkluX7HMmlQtJqLRoHgAwxJIaZOf3yCOOpUnHUVcWd0l3pomlTbbXURjbEabnUjpwcgISwwQetdKmlNNyGdPTuTb+Dzq67S2urXCWnZnS783tyQscUsqlVP8IHXAzySAOprddmLa40Ps8unysi3XtKzXjJzuDyFeGIGdqDGeeQRWd7FdjNa0DWvatTt4haJBKnfwyhuTgA468jpx88VpDMUha3EqtcwjDDflnTcwBx8/HpkY86bpph1HopKOBc/cXQu4W7u4ae3JigZAT4ZHPU5x8qlS9qduinS4oo0mKFFLsFA8sr1+fHgardKEMFhG9vHK0g3JLME/EBDsQCT1C5IBP38afhkuZbfbdXJDtK4UAFWZdxA5wPAdc89aX1OgldZlPg6FOprhWoyXKM/Y6bqsetwxQsYVjd5LefaDhWYNhh1X5YB/OrS+IW51fLbwdjq+BgkSYJA8ODU6xvI9IsljsmM2oAANOE93bjAI8s+fJPPiayXaXVrSztpLRIg+pMcTzBuVwc7Dg4J3ZJPOOgz1pi6vx0eP5YjqLHaxzVmXUewzxyctFew7D5ckH8qrOw91NDq11pBk3WDQmYwvyqOGXDAefn/0oMWpP2Sji0/Tr28eW5Ejez27vtUDqSBjxHjVfocl1p1zKlxA9vqF0dqJOjKyqD1IPr+lLVZhU/8AZSLcYm+tp1jtbgZJJlkOSSxP4a8knk1RadIY9PiLFcd2OvyFP3qfscLZSTiR9zl5N2dzFFzzUHs5bftMxq4Ps1uivcOp6j/hz5nn5D6ZxtWYpvoxabXJouztg823UZThpAfZyw+BRw0h/MD/AK1em4ErCNRtiQbY0B+ED+fn601PJtJt0ASQjMoUfAvOE+nj6/IV2JNm3AwQPLzrlaqeeCuecIu9NQFMADJ4Fa7TIu7ixnwrMaGhLqWrX2owlW9Mhm9Mfj9A9RRRXpiBt5ok+ORF4z7zAUl7mFQPxFJPTBzmod3oWnXl77bc2/eXHcmHfvYe4fDAOP50l+z+mv3mYD+Lnf8Aivzn60AVWvie53D2qCGPGPemPPX90dehrKS6faQOWkuJZWx/uIFQZ/tMSfyrbv2S0ZoVi9jARMlV3thSWLHHPmTUV+y1tbw93apsQEsBknk9ep8Tz9a4mrquhJyis/8Af8/sVlWpGMkhsWJZbGWRuoM93JgH5LtFQ7lrpmDxQ2EQ8UWzQg/MkFvqCK1F1pbwKcr49aqpYghyQKSWqtMJ1yiVMauxka3Ql2H4luzF3IHipPLr6fEv8QqSLr2m0lUtxPtZ5MBiQCPix8Q/iHPnngUua1D7WDFXU7ldTgofPI6U3OsUxDS7ILsc96SI45j5k8BH5PPwnxxmnKdTv64ZWM5QeUxT3sPtsUE0twks0R7yMxgw7cY3K+cPz9snODxUCS7kt9SsIn2TSIskgcMp4DIArDgjJKgeJ3Y69ZDSoI5Le9gDQ7syRyAxmNvM+MbY/eHBHUdBTOn29zY3EsUAhm0+ffJc3Eyj2hBs2hXTHvg8DIO0+ODgU9Tc61iP4Go2eWXvZLa1kgga1FpKiI5YSwyLuyR1YHG7r4+AHTpVDFNPfag9lbTrBbRJia7B/FIYDIUAYXcNvPJ29OtbK+vLJLaOwWZEuJwE2owwfD4iOmM9aoZLBO/W5thIuoARNJcnZ3TuCScgY34AQcdOmfKsPUJzWZcDNlMK0mn/AOE2K9i0wWatwW2sIkk3LCAPf3HAJBxkFuST5DFZS70vs1Jq8t5aRXN3PM5kS0aXdGGJyeOpGT0Jx51oPYJXunvNTlhc5yI0i7qFR16sTn5c1KmkjeUymJA23AdYwOPTOB4dVFZXahys4bwKai+M37OESUnktozc290sjMVHskUfKcj4m6AAZ5OM/XFQ9Thl1jCXWzAIYOxyyfLHTx8fGmproy4EYMjDjMeZNn97G0fUYqMX73gyIxxnI/H5HkAQn2IrBOXSM7L3ZjK6K/WuzMVzbxSaZqvezwsxMHdlg5KgY7wHC9PH8quOz2nR6Voem2zRmO8jdJriOUgNLLnJAIO1uAAoznGOM05FZ3E0bALGrclWurhguf8A44yCPkWNNye1WkYju4Nyk49osHaRT845CSRz/wAYrXyKcFHK4Kb+MBY2+pWMkmFF4SCr7V/FZfNozhs/2c+PNTba8ikwXyCOCCen+VcgdZ0buWW5jjUb1hyxjHgTEfeT5jA4609iG7QNLiYDo0mSw9Q4w4+RyPnS11UZ/UsFEvsX+jXMasAD1HnWvs5FkjytedwWghbespiz0Mh3J18JAOfqB862WgCdU/FGVIG1gQQfqKroYypux2hyEm44Zc12uCu16IkKKKKACuV2igBi4t451IIGflVBf6KBkqBn5VpqS6hhgikdTo4WrK4ZKf3PO7qxZCfQ1Cns0kTZKoK9OfGt3qFgpViBWXvrNkyRXAnCVU8MytqWMozlyRagLdSMIkUKl0FLNB5Bh+9H+YzxxxTllcDTTO90uIrYF5BE2SiYzmMj4lxggeI6eRe1OQxW9wwTvJDGyLGRnczDAX5k1FsrNYXjsYmMsFuI7QseQyQoA5I8iy7f71dGue+tSl3n8i8HzyTp7u1jBe10loy+BvuSkG8EZztUMx8sMFNQrie6jyZR3MbHCuQIQfTc+WJ9RzUmVrpobbuXZLy/kcd8eDBCpwxU/uksfiHOFOMdaZaxijlYxN3x+Ezytln+/OPqarZKMVul+CZybISB5HyrncOCYgSzfOR8HH0NPQ2bTENIEB6YY94fz93/AJanQxFWCsQw8DnH0qZBaSCQnbg+WeRSU9VLHt4KqLZAksAR7zGTx945APoPCupa442jGPKtDb6cz8sp+VSDpLE8JSy8k+exhUMzvcGLzPkc80sWxc5VccdelaiPRGb4lJH2p+PQwnIU4J5Xp9qYq010+kW8K+TGTaerusmwiReVkXhl9QRzmlrHdKwa6iF1n/e/1c2P7Y+LH8QNbmDSbdgW4ZT6dKk/su2Ixt6U7VpdXH+SPCvuZnTbR5DvhfvOM9247uT64yrfX7VpNMtRbrwm3PUY2nPr4H50/FYwxEFV5HSpIGK6Gm08ovNiWTRJLoBXaKKfAKKKKACiiigAooooAS6hgQao9YtgEJAq+qLfxd5AwxzXO9Q06srcl2iU/g81uAxu+8ChltF70ZHHe/DGP8R3f3KftNPFvZEIpLcQJkZ3Hq3zy2AfVTV3Npe2OLCElSbiTjrgEKPzP3qyezNokWQH9liLnC/FJ/3JNKVVPYk+l+/8C6rMZfp/tGVIvghRbWLHiF4Y/Vt/3p63sZZGU7Tz4Yq00/QpZXVnLE+Pl860qaREtrLErPG8iFRKmNyZ8RnxrGOns1M2+kEasvMigs9EkkPKEjx58KuLXShE4EvIPQ9fof8AOuf+HjkEarqQ5yfxhgnjnGMeA6ccepy7Dopi2/7QvnKkkl5c5yPQeFP1el1R+rk3SS6J8dtEnQCnBHGDkKuflVbHo7xxMn7QvGJdX3F+RjPA9Oen602NDk7nujql/wBc7u897pjr9P1p6NNceokttlxjFQ31SwWQo15AHDFSpkAIIOMH68VNqBLoumStM0lhbs0+e9JQfiZAB3efAHXyFaYIEftPT3O+G/tt/mJBhunX74p+PUbR1JFxDlQCwEgOMnA/PimjommH4tPtjk5OYwf9daXHpNhFnurKBNwwSqAE856/MA/OpAWNSszH3guoSmcbt4xmlLf2rXHs63ERmyR3YcbsgAnj5Efemv2TYY2+yRbcg7ccDGccfWuw6ZZQTd9DaQpLknvAo3ZPBOeuTQBMBzXaBRQAUUUUAFFFFABRRRQAVwjIwaKKhgJMYJyQM0GNWGGAIPXiiiowugOqoUYUAfKlUUVK46AKKKKkAooooAKKKKACiiigAooooAKKKKAP/9k="/>
          <p:cNvSpPr>
            <a:spLocks noChangeAspect="1" noChangeArrowheads="1"/>
          </p:cNvSpPr>
          <p:nvPr/>
        </p:nvSpPr>
        <p:spPr bwMode="auto">
          <a:xfrm>
            <a:off x="63500" y="-593725"/>
            <a:ext cx="175260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CIAMADASIAAhEBAxEB/8QAGwAAAQUBAQAAAAAAAAAAAAAAAAIDBAUGAQf/xABDEAACAQMDAQUGAwQHBgcAAAABAgMABBEFEiExBhNBUWEUIjJxgZEjobEVQmLBJDNygpLR8CVDUqLh8RYmNERzg7L/xAAaAQACAwEBAAAAAAAAAAAAAAAABAECAwUG/8QALREAAgIBBAEDAwMEAwAAAAAAAAECAxEEEiExEwUiQTJRkaHB4SNhcYGx8PH/2gAMAwEAAhEDEQA/APcaKKKACiiigAooooAKKKSWx1oAVXKqL3WjBnuIFnx0xOgz+dZjUu2GuRORb6Odo8VUyH8qylaovplXOK4N9muFwBliAPM15LN201phm6g1CFfP2V0H32/6++IcnaaOU4uLliT4SNSlmuceoMo7V9j1qfVrCD47qLPkpz+lQn7T6Yp/rJGHpGa81h1S3mBKyK31p1r+HgFxjyzSUvUr84UUiPIeiL2o0xmwHlH/ANZp5O0WmMce0EfONh/KvOFuY2OFYEn1qTG4OKzXql6fKQeRnoi61prdLuPP1pwanYEcXkH1cCvOWmVTyRiiGGS/uBHEhkJ8PCrw9Vtk8bQdv2R6Fd37C37zT4heOCMrG4HHzqGup6owydHkT3cgNJnnC8cZ8S3+H1FV+nvBpuxO8VpfEjoPStUAMV1NNqPMnlcmqeUVkl/erOEGnu0RbBcN0Hu+nqf8PnSW1K+2ZGkzFtwBG4dCOT9Dx+dW2KNopokas5JZbaOSeLupGXLR5ztPlT1AooAKKKKACuZHnXagXTagtwPZliaLb+8ec8/zxQBPzRVH/wCYMvxZYI9zJOR1+L8un6Up2138NUS0IGA7kkbve6geHu5+p9KALqqDtPOUa2hOTG7EuoOMgeFT7IahhhddxnauCufi8fpVP2oVzeWgZ15Vui9OKrJ4RnZ9Jgba/wBRWwS4nvLiZyoyiIDuPoMY+wwP1l6bc3twG77YZBkMrRJjPllVU+Xr1qp9oyQDgsBtSL6dCMeP5fpIt9bl0nS73V7iCVYVylpHOpX2i4IIVVHXAGST0/lzIucpYMVHPDNC0t7bJ3pty6Z972cyZC+eNx/Sm/2qs7gRWlzPzhmONq/MlPyzXnei9ve1mmXTT3qrqUcvCxTDYIj/AAkDgenNPat2k7W3t5Ffx3Iso4uY7WFPw/k2eWz49PQCt3XPdlTL+Nfc30lxaHi4sOD0LWsT/nkVCkHZyU4a0s2P8MUkZ+6f508JX7V9nLTVNGiBljOLq1WTBSQfEvA5GeRnqMHmqkTEyRwzIy7cjEoy5J9AcjHjg4GOuKxsnOL6TIdbRYDTdAV8qiwMx4xeuuPpIcU9HpdrJn2S5vHHlDJFMP8AlBNMNLbva2KoSZJncYbkogGcnyGeKjXGm213FHFEga/+JoJAG29COVyBnPGTz5niij+ssuCLV0yseEW8Ggs8ZkN73gj5kR4jG6L5kZ/yqVfalb2kRs9LXu06NJ4v9fAVC7NGe0D28sruElKruO7aGXJAz4enqarrYGSJHYdVBP2pPV1xqxs4yZt7eF2T7YkzqXJJLCvTlI2jkdK8sjkWNwT16gDxr01VM0K96fdZegPXimPSuHM1q6HjNEDgyIDxxuFAmiIyJEI/tCqs9n9NMrStAzSFQpYytkgDGDzzxTR7L6ORGDan8Mgp+M4x+f8Ar6V2DUuwQRkHIrtM2dvHaWsVvAuyKJQiLknao6DmnqACiiigArmBXa4elAEe9NwluzWaRvMMbVdsA888/LNVyXGubCXs7UPnAAkyMZ6569PDH18u6jd6hZFikC3UP8BxIPp41W2/aGOeUxxXPdyjgw3AwQfRv+9Kz1UYPDRG5fJaw3Wph4/abOBI/e7xxLjHHu4HPXx549etZ3XtRml1GEmBBtDAAS58D6elSb/U7hQBcDarHgk5B+o4rM6leiO9tdz8uWHT+E/50i9ZK26MEsIztlxgkIWtbKxu0trbdMwjDbQzuBx/rr0FY57LUdS7T3sOq37Xq2sxhiyAiIvUBUGAOvOOtSZ+0K6HBp1xPFNdvKCLNQcRxvgH3yeeMnA8agzw6hpsPtyP3jOxZyfEnkmnm4xgtpvqJVKEVX2WOp2dvZhMovukHqPOpF8I72zCWiZYgDIHSquzW4viLq9bcowdvgBV/Bqum28WE25H7tYLLyc9tmLhsta7KSveaXqE9tK5LOEb3G+anKn7VqtN7S6H2rsFm1p4tI1eJTHLK0Z7qYHGSD5EjO3IIx8jVF2h1CfVA0NmnXIyegqBZWkun2oS7hDAclgKvu3RxI3hPjk0t12o7PdnCf6RPrNzIuDNbxjbGhJJAJwuOnTrwOAKni6sO0GkR3umyytAwZcEldjHGQw8xjocjkHx58x1u5tpisdvgM3U+XWvTuyenWuididPjmYA3ANw0i+JbBPJ8AMD6VM0q4bo8G1e5v2dk3RJGkeSaRss9zuLZ4+FvP6VBs3MlrDt933AQf8AIVbW9pFbylIpA6d8rD+H8PPPqKoNPm32kW07htBLYwBxSGs9ygxWWVJ57LHcqtu4HjmvTY5Ga0VlBVRHneRz08BXlinLg9SPpXpdrqUZSNDj4B+lGgtjVKW99mtPOSht9RXY0Ta5dPMNrKxt9pUEbhkZw2QOvzz0NPNqLiJ3OsyKmEjX+htnJZRuHOT8QyfAZJ6ZrUR906goFxjype1Tj3Rx04rtpprKNiig7VaYy7BO7yLgNmMqST4/kftUtNctHkEYMgYuE5To3HH5j7+hxZBE8FX7UbVznaM/KpAVRRRQBFvNQtbJ40up0jaXPdqx5fGM48+opC6rZNGXE67cgA4PiSB9ODz6GpE9tb3GPaIIpcZA3oGxnr1po2FkCW9kt8k5J7pfn5UAV+q93e2YlgbcvOGHGMfzrIXTF8xXsKXKdCZPiH97r981qdVktrePZHFGgAwAi7ePpWN1O4VpMb3HopJ/WvL6m3OobrZW3CjkRvmtiw0m/d2P/s7vneACSFboeOgPl0rN38mpazqdpJZaTIkFkztcywhdnvRtgcHJ59BT73BU3F8sjP3Y9nt125LueG29Oedox4lvKrpJZNC0NYsRNczOTIwz78pHvHgem0egNdCl7cNrkXhLL5MlZf0/s7aabfKPagqyQFwVMc4GQpyOARuU/fjip+qavAuhqrAK+Nu0jkHHlUsTxXCd7dWweXAxNwcEHPBGMgdOQPOsdZ6fddpO2Mtkkcr6bDcd5duo4WMckHJABYgjnzPXBpiqTsk10kW4k8Gj0G3uL+zglm3RQzjMSrw8gwTnpwD4Hk+OMc1ZLZaZbzLnSrZpyxEgnm3scHGUZmC/T8hVbqk19+0b25t5ZbNEdYIIeMSE4OCcEhPMjnAPI21JeLVDFFqLCd7WMs7PDbp3XAwMBiWK8npmmd1FSW75G6dLKxZRfwW3Z66Zrc6fDFJgc2+Ymz5ccZyPHI9ape0mj3tjZTXGms2oWqBi6bcTRAfwj4h8uR5eTujzSaxKbOSeIPtV7SVBy49PIcDg5PI9alJqkqwe2Fts8Encz7cjJHIP2yPtStsZVvyR5i/0F7VKtuMkeP2+mPqBmukPuk5BFbbsFqJn7N3dvrUffWmmzKlrIVLtzklAACTjjHH72Ki9v1XSoxqOmRLHaagGyAvCTdTgeAYcj13VsryWy0vs9pEelNbrYStGQxXdHKSjH3j15Pjyc00nvjz0zbTx3ySzwTrWCS3gbvgQDKzj3s7vcPJPXOeoPPnWb06QexwAYx3Y8PSr+KNrSGdSCqtJIUDHJAEQHP2NZPSZMafA53f1Y/SkNZWkopC2pioTaTLd5wik8DHPPNaSC/Qxoe86KPGsPPODwGYszbVVDjcx4A+prV2Y1MwoY1hiI91sIBg+W44GfkTXPlS2slKpNZwaKx1WVcGFJJF81UkVb2+rTP8AHBgZAG51X+dZCOzvLpwbjUgw8u93Y+wP61b2PZhLhcy3jso8tx/U4/Kr6d2RlthL9V/wMxlJ/BrY5Qw5wD5bs0sGq2x0S2sl2xtKfPkDP2AqwSJE+FcV26nbj3pfkuOUUVw9OKYZAEgDmoF/epFGcMORxSrwT7SQ8SKBkszHgVkdalggbE+pKMjA2RgAfUn+VcrV3XSW2Cwv7kuSgss5qNw0pYk58qyuoSE3S2lvLGb2UHYFO8RKPidsdAB0z1OB40i7urCYESzXN1gHcI5Mf/gZ/OoM0sltZyppmkMqScsE2qZMfCGZ2yQD4eHlSen0yg8vlic7N7LPTbeO51Ldb/8Ap7PEcQZiQZMdWPjtByT5nNWF9d2aaZe395FJJb20JlSNThiig7emNpPJ9CWqhkluX7HMmlQtJqLRoHgAwxJIaZOf3yCOOpUnHUVcWd0l3pomlTbbXURjbEabnUjpwcgISwwQetdKmlNNyGdPTuTb+Dzq67S2urXCWnZnS783tyQscUsqlVP8IHXAzySAOprddmLa40Ps8unysi3XtKzXjJzuDyFeGIGdqDGeeQRWd7FdjNa0DWvatTt4haJBKnfwyhuTgA468jpx88VpDMUha3EqtcwjDDflnTcwBx8/HpkY86bpph1HopKOBc/cXQu4W7u4ae3JigZAT4ZHPU5x8qlS9qduinS4oo0mKFFLsFA8sr1+fHgardKEMFhG9vHK0g3JLME/EBDsQCT1C5IBP38afhkuZbfbdXJDtK4UAFWZdxA5wPAdc89aX1OgldZlPg6FOprhWoyXKM/Y6bqsetwxQsYVjd5LefaDhWYNhh1X5YB/OrS+IW51fLbwdjq+BgkSYJA8ODU6xvI9IsljsmM2oAANOE93bjAI8s+fJPPiayXaXVrSztpLRIg+pMcTzBuVwc7Dg4J3ZJPOOgz1pi6vx0eP5YjqLHaxzVmXUewzxyctFew7D5ckH8qrOw91NDq11pBk3WDQmYwvyqOGXDAefn/0oMWpP2Sji0/Tr28eW5Ejez27vtUDqSBjxHjVfocl1p1zKlxA9vqF0dqJOjKyqD1IPr+lLVZhU/8AZSLcYm+tp1jtbgZJJlkOSSxP4a8knk1RadIY9PiLFcd2OvyFP3qfscLZSTiR9zl5N2dzFFzzUHs5bftMxq4Ps1uivcOp6j/hz5nn5D6ZxtWYpvoxabXJouztg823UZThpAfZyw+BRw0h/MD/AK1em4ErCNRtiQbY0B+ED+fn601PJtJt0ASQjMoUfAvOE+nj6/IV2JNm3AwQPLzrlaqeeCuecIu9NQFMADJ4Fa7TIu7ixnwrMaGhLqWrX2owlW9Mhm9Mfj9A9RRRXpiBt5ok+ORF4z7zAUl7mFQPxFJPTBzmod3oWnXl77bc2/eXHcmHfvYe4fDAOP50l+z+mv3mYD+Lnf8Aivzn60AVWvie53D2qCGPGPemPPX90dehrKS6faQOWkuJZWx/uIFQZ/tMSfyrbv2S0ZoVi9jARMlV3thSWLHHPmTUV+y1tbw93apsQEsBknk9ep8Tz9a4mrquhJyis/8Af8/sVlWpGMkhsWJZbGWRuoM93JgH5LtFQ7lrpmDxQ2EQ8UWzQg/MkFvqCK1F1pbwKcr49aqpYghyQKSWqtMJ1yiVMauxka3Ql2H4luzF3IHipPLr6fEv8QqSLr2m0lUtxPtZ5MBiQCPix8Q/iHPnngUua1D7WDFXU7ldTgofPI6U3OsUxDS7ILsc96SI45j5k8BH5PPwnxxmnKdTv64ZWM5QeUxT3sPtsUE0twks0R7yMxgw7cY3K+cPz9snODxUCS7kt9SsIn2TSIskgcMp4DIArDgjJKgeJ3Y69ZDSoI5Le9gDQ7syRyAxmNvM+MbY/eHBHUdBTOn29zY3EsUAhm0+ffJc3Eyj2hBs2hXTHvg8DIO0+ODgU9Tc61iP4Go2eWXvZLa1kgga1FpKiI5YSwyLuyR1YHG7r4+AHTpVDFNPfag9lbTrBbRJia7B/FIYDIUAYXcNvPJ29OtbK+vLJLaOwWZEuJwE2owwfD4iOmM9aoZLBO/W5thIuoARNJcnZ3TuCScgY34AQcdOmfKsPUJzWZcDNlMK0mn/AOE2K9i0wWatwW2sIkk3LCAPf3HAJBxkFuST5DFZS70vs1Jq8t5aRXN3PM5kS0aXdGGJyeOpGT0Jx51oPYJXunvNTlhc5yI0i7qFR16sTn5c1KmkjeUymJA23AdYwOPTOB4dVFZXahys4bwKai+M37OESUnktozc290sjMVHskUfKcj4m6AAZ5OM/XFQ9Thl1jCXWzAIYOxyyfLHTx8fGmproy4EYMjDjMeZNn97G0fUYqMX73gyIxxnI/H5HkAQn2IrBOXSM7L3ZjK6K/WuzMVzbxSaZqvezwsxMHdlg5KgY7wHC9PH8quOz2nR6Voem2zRmO8jdJriOUgNLLnJAIO1uAAoznGOM05FZ3E0bALGrclWurhguf8A44yCPkWNNye1WkYju4Nyk49osHaRT845CSRz/wAYrXyKcFHK4Kb+MBY2+pWMkmFF4SCr7V/FZfNozhs/2c+PNTba8ikwXyCOCCen+VcgdZ0buWW5jjUb1hyxjHgTEfeT5jA4609iG7QNLiYDo0mSw9Q4w4+RyPnS11UZ/UsFEvsX+jXMasAD1HnWvs5FkjytedwWghbespiz0Mh3J18JAOfqB862WgCdU/FGVIG1gQQfqKroYypux2hyEm44Zc12uCu16IkKKKKACuV2igBi4t451IIGflVBf6KBkqBn5VpqS6hhgikdTo4WrK4ZKf3PO7qxZCfQ1Cns0kTZKoK9OfGt3qFgpViBWXvrNkyRXAnCVU8MytqWMozlyRagLdSMIkUKl0FLNB5Bh+9H+YzxxxTllcDTTO90uIrYF5BE2SiYzmMj4lxggeI6eRe1OQxW9wwTvJDGyLGRnczDAX5k1FsrNYXjsYmMsFuI7QseQyQoA5I8iy7f71dGue+tSl3n8i8HzyTp7u1jBe10loy+BvuSkG8EZztUMx8sMFNQrie6jyZR3MbHCuQIQfTc+WJ9RzUmVrpobbuXZLy/kcd8eDBCpwxU/uksfiHOFOMdaZaxijlYxN3x+Ezytln+/OPqarZKMVul+CZybISB5HyrncOCYgSzfOR8HH0NPQ2bTENIEB6YY94fz93/AJanQxFWCsQw8DnH0qZBaSCQnbg+WeRSU9VLHt4KqLZAksAR7zGTx945APoPCupa442jGPKtDb6cz8sp+VSDpLE8JSy8k+exhUMzvcGLzPkc80sWxc5VccdelaiPRGb4lJH2p+PQwnIU4J5Xp9qYq010+kW8K+TGTaerusmwiReVkXhl9QRzmlrHdKwa6iF1n/e/1c2P7Y+LH8QNbmDSbdgW4ZT6dKk/su2Ixt6U7VpdXH+SPCvuZnTbR5DvhfvOM9247uT64yrfX7VpNMtRbrwm3PUY2nPr4H50/FYwxEFV5HSpIGK6Gm08ovNiWTRJLoBXaKKfAKKKKACiiigAooooAS6hgQao9YtgEJAq+qLfxd5AwxzXO9Q06srcl2iU/g81uAxu+8ChltF70ZHHe/DGP8R3f3KftNPFvZEIpLcQJkZ3Hq3zy2AfVTV3Npe2OLCElSbiTjrgEKPzP3qyezNokWQH9liLnC/FJ/3JNKVVPYk+l+/8C6rMZfp/tGVIvghRbWLHiF4Y/Vt/3p63sZZGU7Tz4Yq00/QpZXVnLE+Pl860qaREtrLErPG8iFRKmNyZ8RnxrGOns1M2+kEasvMigs9EkkPKEjx58KuLXShE4EvIPQ9fof8AOuf+HjkEarqQ5yfxhgnjnGMeA6ccepy7Dopi2/7QvnKkkl5c5yPQeFP1el1R+rk3SS6J8dtEnQCnBHGDkKuflVbHo7xxMn7QvGJdX3F+RjPA9Oen602NDk7nujql/wBc7u897pjr9P1p6NNceokttlxjFQ31SwWQo15AHDFSpkAIIOMH68VNqBLoumStM0lhbs0+e9JQfiZAB3efAHXyFaYIEftPT3O+G/tt/mJBhunX74p+PUbR1JFxDlQCwEgOMnA/PimjommH4tPtjk5OYwf9daXHpNhFnurKBNwwSqAE856/MA/OpAWNSszH3guoSmcbt4xmlLf2rXHs63ERmyR3YcbsgAnj5Efemv2TYY2+yRbcg7ccDGccfWuw6ZZQTd9DaQpLknvAo3ZPBOeuTQBMBzXaBRQAUUUUAFFFFABRRRQAVwjIwaKKhgJMYJyQM0GNWGGAIPXiiiowugOqoUYUAfKlUUVK46AKKKKkAooooAKKKKACiiigAooooAKKKKAP/9k="/>
          <p:cNvSpPr>
            <a:spLocks noChangeAspect="1" noChangeArrowheads="1"/>
          </p:cNvSpPr>
          <p:nvPr/>
        </p:nvSpPr>
        <p:spPr bwMode="auto">
          <a:xfrm>
            <a:off x="215900" y="-441325"/>
            <a:ext cx="175260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
        <p:nvSpPr>
          <p:cNvPr id="6" name="AutoShape 10" descr="data:image/jpeg;base64,/9j/4AAQSkZJRgABAQAAAQABAAD/2wBDAAkGBwgHBgkIBwgKCgkLDRYPDQwMDRsUFRAWIB0iIiAdHx8kKDQsJCYxJx8fLT0tMTU3Ojo6Iys/RD84QzQ5Ojf/2wBDAQoKCg0MDRoPDxo3JR8lNzc3Nzc3Nzc3Nzc3Nzc3Nzc3Nzc3Nzc3Nzc3Nzc3Nzc3Nzc3Nzc3Nzc3Nzc3Nzc3Nzf/wAARCACIAMADASIAAhEBAxEB/8QAGwAAAQUBAQAAAAAAAAAAAAAAAAIDBAUGAQf/xABDEAACAQMDAQUGAwQHBgcAAAABAgMABBEFEiExBhNBUWEUIjJxgZEjobEVQmLBJDNygpLR8CVDUqLh8RYmNERzg7L/xAAaAQACAwEBAAAAAAAAAAAAAAAABAECAwUG/8QALREAAgIBBAEDAwMEAwAAAAAAAAECAxEEEiExEwUiQTJRkaHB4SNhcYGx8PH/2gAMAwEAAhEDEQA/APcaKKKACiiigAooooAKKKSWx1oAVXKqL3WjBnuIFnx0xOgz+dZjUu2GuRORb6Odo8VUyH8qylaovplXOK4N9muFwBliAPM15LN201phm6g1CFfP2V0H32/6++IcnaaOU4uLliT4SNSlmuceoMo7V9j1qfVrCD47qLPkpz+lQn7T6Yp/rJGHpGa81h1S3mBKyK31p1r+HgFxjyzSUvUr84UUiPIeiL2o0xmwHlH/ANZp5O0WmMce0EfONh/KvOFuY2OFYEn1qTG4OKzXql6fKQeRnoi61prdLuPP1pwanYEcXkH1cCvOWmVTyRiiGGS/uBHEhkJ8PCrw9Vtk8bQdv2R6Fd37C37zT4heOCMrG4HHzqGup6owydHkT3cgNJnnC8cZ8S3+H1FV+nvBpuxO8VpfEjoPStUAMV1NNqPMnlcmqeUVkl/erOEGnu0RbBcN0Hu+nqf8PnSW1K+2ZGkzFtwBG4dCOT9Dx+dW2KNopokas5JZbaOSeLupGXLR5ztPlT1AooAKKKKACuZHnXagXTagtwPZliaLb+8ec8/zxQBPzRVH/wCYMvxZYI9zJOR1+L8un6Up2138NUS0IGA7kkbve6geHu5+p9KALqqDtPOUa2hOTG7EuoOMgeFT7IahhhddxnauCufi8fpVP2oVzeWgZ15Vui9OKrJ4RnZ9Jgba/wBRWwS4nvLiZyoyiIDuPoMY+wwP1l6bc3twG77YZBkMrRJjPllVU+Xr1qp9oyQDgsBtSL6dCMeP5fpIt9bl0nS73V7iCVYVylpHOpX2i4IIVVHXAGST0/lzIucpYMVHPDNC0t7bJ3pty6Z972cyZC+eNx/Sm/2qs7gRWlzPzhmONq/MlPyzXnei9ve1mmXTT3qrqUcvCxTDYIj/AAkDgenNPat2k7W3t5Ffx3Iso4uY7WFPw/k2eWz49PQCt3XPdlTL+Nfc30lxaHi4sOD0LWsT/nkVCkHZyU4a0s2P8MUkZ+6f508JX7V9nLTVNGiBljOLq1WTBSQfEvA5GeRnqMHmqkTEyRwzIy7cjEoy5J9AcjHjg4GOuKxsnOL6TIdbRYDTdAV8qiwMx4xeuuPpIcU9HpdrJn2S5vHHlDJFMP8AlBNMNLbva2KoSZJncYbkogGcnyGeKjXGm213FHFEga/+JoJAG29COVyBnPGTz5niij+ssuCLV0yseEW8Ggs8ZkN73gj5kR4jG6L5kZ/yqVfalb2kRs9LXu06NJ4v9fAVC7NGe0D28sruElKruO7aGXJAz4enqarrYGSJHYdVBP2pPV1xqxs4yZt7eF2T7YkzqXJJLCvTlI2jkdK8sjkWNwT16gDxr01VM0K96fdZegPXimPSuHM1q6HjNEDgyIDxxuFAmiIyJEI/tCqs9n9NMrStAzSFQpYytkgDGDzzxTR7L6ORGDan8Mgp+M4x+f8Ar6V2DUuwQRkHIrtM2dvHaWsVvAuyKJQiLknao6DmnqACiiigArmBXa4elAEe9NwluzWaRvMMbVdsA888/LNVyXGubCXs7UPnAAkyMZ6569PDH18u6jd6hZFikC3UP8BxIPp41W2/aGOeUxxXPdyjgw3AwQfRv+9Kz1UYPDRG5fJaw3Wph4/abOBI/e7xxLjHHu4HPXx549etZ3XtRml1GEmBBtDAAS58D6elSb/U7hQBcDarHgk5B+o4rM6leiO9tdz8uWHT+E/50i9ZK26MEsIztlxgkIWtbKxu0trbdMwjDbQzuBx/rr0FY57LUdS7T3sOq37Xq2sxhiyAiIvUBUGAOvOOtSZ+0K6HBp1xPFNdvKCLNQcRxvgH3yeeMnA8agzw6hpsPtyP3jOxZyfEnkmnm4xgtpvqJVKEVX2WOp2dvZhMovukHqPOpF8I72zCWiZYgDIHSquzW4viLq9bcowdvgBV/Bqum28WE25H7tYLLyc9tmLhsta7KSveaXqE9tK5LOEb3G+anKn7VqtN7S6H2rsFm1p4tI1eJTHLK0Z7qYHGSD5EjO3IIx8jVF2h1CfVA0NmnXIyegqBZWkun2oS7hDAclgKvu3RxI3hPjk0t12o7PdnCf6RPrNzIuDNbxjbGhJJAJwuOnTrwOAKni6sO0GkR3umyytAwZcEldjHGQw8xjocjkHx58x1u5tpisdvgM3U+XWvTuyenWuididPjmYA3ANw0i+JbBPJ8AMD6VM0q4bo8G1e5v2dk3RJGkeSaRss9zuLZ4+FvP6VBs3MlrDt933AQf8AIVbW9pFbylIpA6d8rD+H8PPPqKoNPm32kW07htBLYwBxSGs9ygxWWVJ57LHcqtu4HjmvTY5Ga0VlBVRHneRz08BXlinLg9SPpXpdrqUZSNDj4B+lGgtjVKW99mtPOSht9RXY0Ta5dPMNrKxt9pUEbhkZw2QOvzz0NPNqLiJ3OsyKmEjX+htnJZRuHOT8QyfAZJ6ZrUR906goFxjype1Tj3Rx04rtpprKNiig7VaYy7BO7yLgNmMqST4/kftUtNctHkEYMgYuE5To3HH5j7+hxZBE8FX7UbVznaM/KpAVRRRQBFvNQtbJ40up0jaXPdqx5fGM48+opC6rZNGXE67cgA4PiSB9ODz6GpE9tb3GPaIIpcZA3oGxnr1po2FkCW9kt8k5J7pfn5UAV+q93e2YlgbcvOGHGMfzrIXTF8xXsKXKdCZPiH97r981qdVktrePZHFGgAwAi7ePpWN1O4VpMb3HopJ/WvL6m3OobrZW3CjkRvmtiw0m/d2P/s7vneACSFboeOgPl0rN38mpazqdpJZaTIkFkztcywhdnvRtgcHJ59BT73BU3F8sjP3Y9nt125LueG29Oedox4lvKrpJZNC0NYsRNczOTIwz78pHvHgem0egNdCl7cNrkXhLL5MlZf0/s7aabfKPagqyQFwVMc4GQpyOARuU/fjip+qavAuhqrAK+Nu0jkHHlUsTxXCd7dWweXAxNwcEHPBGMgdOQPOsdZ6fddpO2Mtkkcr6bDcd5duo4WMckHJABYgjnzPXBpiqTsk10kW4k8Gj0G3uL+zglm3RQzjMSrw8gwTnpwD4Hk+OMc1ZLZaZbzLnSrZpyxEgnm3scHGUZmC/T8hVbqk19+0b25t5ZbNEdYIIeMSE4OCcEhPMjnAPI21JeLVDFFqLCd7WMs7PDbp3XAwMBiWK8npmmd1FSW75G6dLKxZRfwW3Z66Zrc6fDFJgc2+Ymz5ccZyPHI9ape0mj3tjZTXGms2oWqBi6bcTRAfwj4h8uR5eTujzSaxKbOSeIPtV7SVBy49PIcDg5PI9alJqkqwe2Fts8Encz7cjJHIP2yPtStsZVvyR5i/0F7VKtuMkeP2+mPqBmukPuk5BFbbsFqJn7N3dvrUffWmmzKlrIVLtzklAACTjjHH72Ki9v1XSoxqOmRLHaagGyAvCTdTgeAYcj13VsryWy0vs9pEelNbrYStGQxXdHKSjH3j15Pjyc00nvjz0zbTx3ySzwTrWCS3gbvgQDKzj3s7vcPJPXOeoPPnWb06QexwAYx3Y8PSr+KNrSGdSCqtJIUDHJAEQHP2NZPSZMafA53f1Y/SkNZWkopC2pioTaTLd5wik8DHPPNaSC/Qxoe86KPGsPPODwGYszbVVDjcx4A+prV2Y1MwoY1hiI91sIBg+W44GfkTXPlS2slKpNZwaKx1WVcGFJJF81UkVb2+rTP8AHBgZAG51X+dZCOzvLpwbjUgw8u93Y+wP61b2PZhLhcy3jso8tx/U4/Kr6d2RlthL9V/wMxlJ/BrY5Qw5wD5bs0sGq2x0S2sl2xtKfPkDP2AqwSJE+FcV26nbj3pfkuOUUVw9OKYZAEgDmoF/epFGcMORxSrwT7SQ8SKBkszHgVkdalggbE+pKMjA2RgAfUn+VcrV3XSW2Cwv7kuSgss5qNw0pYk58qyuoSE3S2lvLGb2UHYFO8RKPidsdAB0z1OB40i7urCYESzXN1gHcI5Mf/gZ/OoM0sltZyppmkMqScsE2qZMfCGZ2yQD4eHlSen0yg8vlic7N7LPTbeO51Ldb/8Ap7PEcQZiQZMdWPjtByT5nNWF9d2aaZe395FJJb20JlSNThiig7emNpPJ9CWqhkluX7HMmlQtJqLRoHgAwxJIaZOf3yCOOpUnHUVcWd0l3pomlTbbXURjbEabnUjpwcgISwwQetdKmlNNyGdPTuTb+Dzq67S2urXCWnZnS783tyQscUsqlVP8IHXAzySAOprddmLa40Ps8unysi3XtKzXjJzuDyFeGIGdqDGeeQRWd7FdjNa0DWvatTt4haJBKnfwyhuTgA468jpx88VpDMUha3EqtcwjDDflnTcwBx8/HpkY86bpph1HopKOBc/cXQu4W7u4ae3JigZAT4ZHPU5x8qlS9qduinS4oo0mKFFLsFA8sr1+fHgardKEMFhG9vHK0g3JLME/EBDsQCT1C5IBP38afhkuZbfbdXJDtK4UAFWZdxA5wPAdc89aX1OgldZlPg6FOprhWoyXKM/Y6bqsetwxQsYVjd5LefaDhWYNhh1X5YB/OrS+IW51fLbwdjq+BgkSYJA8ODU6xvI9IsljsmM2oAANOE93bjAI8s+fJPPiayXaXVrSztpLRIg+pMcTzBuVwc7Dg4J3ZJPOOgz1pi6vx0eP5YjqLHaxzVmXUewzxyctFew7D5ckH8qrOw91NDq11pBk3WDQmYwvyqOGXDAefn/0oMWpP2Sji0/Tr28eW5Ejez27vtUDqSBjxHjVfocl1p1zKlxA9vqF0dqJOjKyqD1IPr+lLVZhU/8AZSLcYm+tp1jtbgZJJlkOSSxP4a8knk1RadIY9PiLFcd2OvyFP3qfscLZSTiR9zl5N2dzFFzzUHs5bftMxq4Ps1uivcOp6j/hz5nn5D6ZxtWYpvoxabXJouztg823UZThpAfZyw+BRw0h/MD/AK1em4ErCNRtiQbY0B+ED+fn601PJtJt0ASQjMoUfAvOE+nj6/IV2JNm3AwQPLzrlaqeeCuecIu9NQFMADJ4Fa7TIu7ixnwrMaGhLqWrX2owlW9Mhm9Mfj9A9RRRXpiBt5ok+ORF4z7zAUl7mFQPxFJPTBzmod3oWnXl77bc2/eXHcmHfvYe4fDAOP50l+z+mv3mYD+Lnf8Aivzn60AVWvie53D2qCGPGPemPPX90dehrKS6faQOWkuJZWx/uIFQZ/tMSfyrbv2S0ZoVi9jARMlV3thSWLHHPmTUV+y1tbw93apsQEsBknk9ep8Tz9a4mrquhJyis/8Af8/sVlWpGMkhsWJZbGWRuoM93JgH5LtFQ7lrpmDxQ2EQ8UWzQg/MkFvqCK1F1pbwKcr49aqpYghyQKSWqtMJ1yiVMauxka3Ql2H4luzF3IHipPLr6fEv8QqSLr2m0lUtxPtZ5MBiQCPix8Q/iHPnngUua1D7WDFXU7ldTgofPI6U3OsUxDS7ILsc96SI45j5k8BH5PPwnxxmnKdTv64ZWM5QeUxT3sPtsUE0twks0R7yMxgw7cY3K+cPz9snODxUCS7kt9SsIn2TSIskgcMp4DIArDgjJKgeJ3Y69ZDSoI5Le9gDQ7syRyAxmNvM+MbY/eHBHUdBTOn29zY3EsUAhm0+ffJc3Eyj2hBs2hXTHvg8DIO0+ODgU9Tc61iP4Go2eWXvZLa1kgga1FpKiI5YSwyLuyR1YHG7r4+AHTpVDFNPfag9lbTrBbRJia7B/FIYDIUAYXcNvPJ29OtbK+vLJLaOwWZEuJwE2owwfD4iOmM9aoZLBO/W5thIuoARNJcnZ3TuCScgY34AQcdOmfKsPUJzWZcDNlMK0mn/AOE2K9i0wWatwW2sIkk3LCAPf3HAJBxkFuST5DFZS70vs1Jq8t5aRXN3PM5kS0aXdGGJyeOpGT0Jx51oPYJXunvNTlhc5yI0i7qFR16sTn5c1KmkjeUymJA23AdYwOPTOB4dVFZXahys4bwKai+M37OESUnktozc290sjMVHskUfKcj4m6AAZ5OM/XFQ9Thl1jCXWzAIYOxyyfLHTx8fGmproy4EYMjDjMeZNn97G0fUYqMX73gyIxxnI/H5HkAQn2IrBOXSM7L3ZjK6K/WuzMVzbxSaZqvezwsxMHdlg5KgY7wHC9PH8quOz2nR6Voem2zRmO8jdJriOUgNLLnJAIO1uAAoznGOM05FZ3E0bALGrclWurhguf8A44yCPkWNNye1WkYju4Nyk49osHaRT845CSRz/wAYrXyKcFHK4Kb+MBY2+pWMkmFF4SCr7V/FZfNozhs/2c+PNTba8ikwXyCOCCen+VcgdZ0buWW5jjUb1hyxjHgTEfeT5jA4609iG7QNLiYDo0mSw9Q4w4+RyPnS11UZ/UsFEvsX+jXMasAD1HnWvs5FkjytedwWghbespiz0Mh3J18JAOfqB862WgCdU/FGVIG1gQQfqKroYypux2hyEm44Zc12uCu16IkKKKKACuV2igBi4t451IIGflVBf6KBkqBn5VpqS6hhgikdTo4WrK4ZKf3PO7qxZCfQ1Cns0kTZKoK9OfGt3qFgpViBWXvrNkyRXAnCVU8MytqWMozlyRagLdSMIkUKl0FLNB5Bh+9H+YzxxxTllcDTTO90uIrYF5BE2SiYzmMj4lxggeI6eRe1OQxW9wwTvJDGyLGRnczDAX5k1FsrNYXjsYmMsFuI7QseQyQoA5I8iy7f71dGue+tSl3n8i8HzyTp7u1jBe10loy+BvuSkG8EZztUMx8sMFNQrie6jyZR3MbHCuQIQfTc+WJ9RzUmVrpobbuXZLy/kcd8eDBCpwxU/uksfiHOFOMdaZaxijlYxN3x+Ezytln+/OPqarZKMVul+CZybISB5HyrncOCYgSzfOR8HH0NPQ2bTENIEB6YY94fz93/AJanQxFWCsQw8DnH0qZBaSCQnbg+WeRSU9VLHt4KqLZAksAR7zGTx945APoPCupa442jGPKtDb6cz8sp+VSDpLE8JSy8k+exhUMzvcGLzPkc80sWxc5VccdelaiPRGb4lJH2p+PQwnIU4J5Xp9qYq010+kW8K+TGTaerusmwiReVkXhl9QRzmlrHdKwa6iF1n/e/1c2P7Y+LH8QNbmDSbdgW4ZT6dKk/su2Ixt6U7VpdXH+SPCvuZnTbR5DvhfvOM9247uT64yrfX7VpNMtRbrwm3PUY2nPr4H50/FYwxEFV5HSpIGK6Gm08ovNiWTRJLoBXaKKfAKKKKACiiigAooooAS6hgQao9YtgEJAq+qLfxd5AwxzXO9Q06srcl2iU/g81uAxu+8ChltF70ZHHe/DGP8R3f3KftNPFvZEIpLcQJkZ3Hq3zy2AfVTV3Npe2OLCElSbiTjrgEKPzP3qyezNokWQH9liLnC/FJ/3JNKVVPYk+l+/8C6rMZfp/tGVIvghRbWLHiF4Y/Vt/3p63sZZGU7Tz4Yq00/QpZXVnLE+Pl860qaREtrLErPG8iFRKmNyZ8RnxrGOns1M2+kEasvMigs9EkkPKEjx58KuLXShE4EvIPQ9fof8AOuf+HjkEarqQ5yfxhgnjnGMeA6ccepy7Dopi2/7QvnKkkl5c5yPQeFP1el1R+rk3SS6J8dtEnQCnBHGDkKuflVbHo7xxMn7QvGJdX3F+RjPA9Oen602NDk7nujql/wBc7u897pjr9P1p6NNceokttlxjFQ31SwWQo15AHDFSpkAIIOMH68VNqBLoumStM0lhbs0+e9JQfiZAB3efAHXyFaYIEftPT3O+G/tt/mJBhunX74p+PUbR1JFxDlQCwEgOMnA/PimjommH4tPtjk5OYwf9daXHpNhFnurKBNwwSqAE856/MA/OpAWNSszH3guoSmcbt4xmlLf2rXHs63ERmyR3YcbsgAnj5Efemv2TYY2+yRbcg7ccDGccfWuw6ZZQTd9DaQpLknvAo3ZPBOeuTQBMBzXaBRQAUUUUAFFFFABRRRQAVwjIwaKKhgJMYJyQM0GNWGGAIPXiiiowugOqoUYUAfKlUUVK46AKKKKkAooooAKKKKACiiigAooooAKKKKAP/9k="/>
          <p:cNvSpPr>
            <a:spLocks noChangeAspect="1" noChangeArrowheads="1"/>
          </p:cNvSpPr>
          <p:nvPr/>
        </p:nvSpPr>
        <p:spPr bwMode="auto">
          <a:xfrm>
            <a:off x="368300" y="-288925"/>
            <a:ext cx="175260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Tree>
    <p:extLst>
      <p:ext uri="{BB962C8B-B14F-4D97-AF65-F5344CB8AC3E}">
        <p14:creationId xmlns:p14="http://schemas.microsoft.com/office/powerpoint/2010/main" val="4143982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linux.ajusco.upn.mx/fotosintesis/img/pared.jpg"/>
          <p:cNvPicPr>
            <a:picLocks noChangeAspect="1" noChangeArrowheads="1"/>
          </p:cNvPicPr>
          <p:nvPr/>
        </p:nvPicPr>
        <p:blipFill rotWithShape="1">
          <a:blip r:embed="rId2">
            <a:extLst>
              <a:ext uri="{28A0092B-C50C-407E-A947-70E740481C1C}">
                <a14:useLocalDpi xmlns:a14="http://schemas.microsoft.com/office/drawing/2010/main" val="0"/>
              </a:ext>
            </a:extLst>
          </a:blip>
          <a:srcRect t="6375"/>
          <a:stretch/>
        </p:blipFill>
        <p:spPr bwMode="auto">
          <a:xfrm>
            <a:off x="2555776" y="1721088"/>
            <a:ext cx="4148488" cy="519112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60"/>
          <a:stretch/>
        </p:blipFill>
        <p:spPr bwMode="auto">
          <a:xfrm>
            <a:off x="1137632" y="123069"/>
            <a:ext cx="6840760" cy="15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15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3257332"/>
          </a:xfrm>
        </p:spPr>
        <p:txBody>
          <a:bodyPr/>
          <a:lstStyle/>
          <a:p>
            <a:r>
              <a:rPr lang="es-PR" dirty="0"/>
              <a:t/>
            </a:r>
            <a:br>
              <a:rPr lang="es-PR" dirty="0"/>
            </a:br>
            <a:r>
              <a:rPr lang="es-PR" dirty="0"/>
              <a:t>3. No tiene centriolos para su división </a:t>
            </a:r>
            <a:r>
              <a:rPr lang="es-PR" dirty="0" smtClean="0"/>
              <a:t>  </a:t>
            </a:r>
            <a:br>
              <a:rPr lang="es-PR" dirty="0" smtClean="0"/>
            </a:br>
            <a:r>
              <a:rPr lang="es-PR" dirty="0"/>
              <a:t> </a:t>
            </a:r>
            <a:r>
              <a:rPr lang="es-PR" dirty="0" smtClean="0"/>
              <a:t>   celular</a:t>
            </a:r>
            <a:r>
              <a:rPr lang="es-PR" dirty="0"/>
              <a:t>. </a:t>
            </a:r>
            <a:br>
              <a:rPr lang="es-PR" dirty="0"/>
            </a:br>
            <a:r>
              <a:rPr lang="es-PR" dirty="0"/>
              <a:t>4. Tiene </a:t>
            </a:r>
            <a:r>
              <a:rPr lang="es-PR" dirty="0" err="1"/>
              <a:t>plastidios</a:t>
            </a:r>
            <a:r>
              <a:rPr lang="es-PR" dirty="0"/>
              <a:t>. </a:t>
            </a:r>
            <a:br>
              <a:rPr lang="es-PR" dirty="0"/>
            </a:br>
            <a:r>
              <a:rPr lang="es-PR" dirty="0"/>
              <a:t>    </a:t>
            </a:r>
            <a:r>
              <a:rPr lang="es-PR" dirty="0" err="1"/>
              <a:t>Plastidios</a:t>
            </a:r>
            <a:r>
              <a:rPr lang="es-PR" dirty="0"/>
              <a:t> -  está sintetiza sustancias </a:t>
            </a:r>
            <a:br>
              <a:rPr lang="es-PR" dirty="0"/>
            </a:br>
            <a:r>
              <a:rPr lang="es-PR" dirty="0"/>
              <a:t>    químicas; almacena alimentos y</a:t>
            </a:r>
            <a:br>
              <a:rPr lang="es-PR" dirty="0"/>
            </a:br>
            <a:r>
              <a:rPr lang="es-PR" dirty="0"/>
              <a:t>    pigmentos.</a:t>
            </a:r>
            <a:br>
              <a:rPr lang="es-PR" dirty="0"/>
            </a:br>
            <a:endParaRPr lang="es-PR" dirty="0"/>
          </a:p>
        </p:txBody>
      </p:sp>
      <p:pic>
        <p:nvPicPr>
          <p:cNvPr id="12290" name="Picture 2" descr="http://t2.gstatic.com/images?q=tbn:ANd9GcSNyqMeOSfDV7SlsAgeS46K4FNg1-KvyPc2GV0SCtObEo9vS4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0" y="3501008"/>
            <a:ext cx="442391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2.gstatic.com/images?q=tbn:ANd9GcQfdYQRE2jlUtSxY-_Gp35nSpymtLktZ90zWMp0M7euhlks6ZT1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866" y="3520183"/>
            <a:ext cx="4387621" cy="286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9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12968" cy="6048672"/>
          </a:xfrm>
        </p:spPr>
        <p:txBody>
          <a:bodyPr/>
          <a:lstStyle/>
          <a:p>
            <a:r>
              <a:rPr lang="es-PR" dirty="0"/>
              <a:t>Hay tres tipos de </a:t>
            </a:r>
            <a:r>
              <a:rPr lang="es-PR" dirty="0" err="1"/>
              <a:t>Plastidios</a:t>
            </a:r>
            <a:r>
              <a:rPr lang="es-PR" dirty="0"/>
              <a:t>:</a:t>
            </a:r>
            <a:br>
              <a:rPr lang="es-PR" dirty="0"/>
            </a:br>
            <a:r>
              <a:rPr lang="es-PR" dirty="0"/>
              <a:t>1.	Cloroplasto – producción de alimento. Está es la más común de los </a:t>
            </a:r>
            <a:r>
              <a:rPr lang="es-PR" dirty="0" err="1"/>
              <a:t>plastidios</a:t>
            </a:r>
            <a:r>
              <a:rPr lang="es-PR" dirty="0"/>
              <a:t> en las células verdes.  El pigmento verde es clorofila.  Dentro del cloroplasto tiene granas, que parecen pilas de monedas.</a:t>
            </a:r>
            <a:br>
              <a:rPr lang="es-PR" dirty="0"/>
            </a:br>
            <a:r>
              <a:rPr lang="es-PR" dirty="0"/>
              <a:t>2.	</a:t>
            </a:r>
            <a:r>
              <a:rPr lang="es-PR" dirty="0" err="1"/>
              <a:t>Leucoplasto</a:t>
            </a:r>
            <a:r>
              <a:rPr lang="es-PR" dirty="0"/>
              <a:t> – </a:t>
            </a:r>
            <a:r>
              <a:rPr lang="es-PR" dirty="0" err="1"/>
              <a:t>plastidios</a:t>
            </a:r>
            <a:r>
              <a:rPr lang="es-PR" dirty="0"/>
              <a:t> de almacenaje ( proteínas,  lípidos y almidón. </a:t>
            </a:r>
            <a:br>
              <a:rPr lang="es-PR" dirty="0"/>
            </a:br>
            <a:r>
              <a:rPr lang="es-PR" dirty="0"/>
              <a:t>3.	Cromoplasto -  </a:t>
            </a:r>
            <a:r>
              <a:rPr lang="es-PR" dirty="0" err="1"/>
              <a:t>plastidio</a:t>
            </a:r>
            <a:r>
              <a:rPr lang="es-PR" dirty="0"/>
              <a:t> que contienen pigmento rojo, amarillo o anaranjado. </a:t>
            </a:r>
            <a:br>
              <a:rPr lang="es-PR" dirty="0"/>
            </a:br>
            <a:endParaRPr lang="es-PR" dirty="0"/>
          </a:p>
        </p:txBody>
      </p:sp>
    </p:spTree>
    <p:extLst>
      <p:ext uri="{BB962C8B-B14F-4D97-AF65-F5344CB8AC3E}">
        <p14:creationId xmlns:p14="http://schemas.microsoft.com/office/powerpoint/2010/main" val="317910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a:p>
        </p:txBody>
      </p:sp>
      <p:grpSp>
        <p:nvGrpSpPr>
          <p:cNvPr id="14" name="Group 13"/>
          <p:cNvGrpSpPr/>
          <p:nvPr/>
        </p:nvGrpSpPr>
        <p:grpSpPr>
          <a:xfrm>
            <a:off x="0" y="0"/>
            <a:ext cx="9144000" cy="6858000"/>
            <a:chOff x="0" y="0"/>
            <a:chExt cx="9144000" cy="6858000"/>
          </a:xfrm>
        </p:grpSpPr>
        <p:pic>
          <p:nvPicPr>
            <p:cNvPr id="3" name="Content Placeholder 4" descr="vegetal 3.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3581400" y="152400"/>
              <a:ext cx="1752600" cy="369332"/>
            </a:xfrm>
            <a:prstGeom prst="rect">
              <a:avLst/>
            </a:prstGeom>
            <a:noFill/>
            <a:ln>
              <a:solidFill>
                <a:schemeClr val="accent1">
                  <a:lumMod val="10000"/>
                </a:schemeClr>
              </a:solidFill>
            </a:ln>
          </p:spPr>
          <p:txBody>
            <a:bodyPr wrap="square" rtlCol="0">
              <a:spAutoFit/>
            </a:bodyPr>
            <a:lstStyle/>
            <a:p>
              <a:endParaRPr lang="en-US" dirty="0"/>
            </a:p>
          </p:txBody>
        </p:sp>
        <p:sp>
          <p:nvSpPr>
            <p:cNvPr id="5" name="TextBox 4"/>
            <p:cNvSpPr txBox="1"/>
            <p:nvPr/>
          </p:nvSpPr>
          <p:spPr>
            <a:xfrm>
              <a:off x="5638800" y="304800"/>
              <a:ext cx="1219200" cy="369332"/>
            </a:xfrm>
            <a:prstGeom prst="rect">
              <a:avLst/>
            </a:prstGeom>
            <a:noFill/>
            <a:ln>
              <a:solidFill>
                <a:schemeClr val="accent1">
                  <a:lumMod val="10000"/>
                </a:schemeClr>
              </a:solidFill>
            </a:ln>
          </p:spPr>
          <p:txBody>
            <a:bodyPr wrap="square" rtlCol="0">
              <a:spAutoFit/>
            </a:bodyPr>
            <a:lstStyle/>
            <a:p>
              <a:endParaRPr lang="en-US" dirty="0"/>
            </a:p>
          </p:txBody>
        </p:sp>
        <p:sp>
          <p:nvSpPr>
            <p:cNvPr id="6" name="TextBox 5"/>
            <p:cNvSpPr txBox="1"/>
            <p:nvPr/>
          </p:nvSpPr>
          <p:spPr>
            <a:xfrm>
              <a:off x="6096000" y="762000"/>
              <a:ext cx="1295400" cy="369332"/>
            </a:xfrm>
            <a:prstGeom prst="rect">
              <a:avLst/>
            </a:prstGeom>
            <a:noFill/>
            <a:ln>
              <a:solidFill>
                <a:schemeClr val="accent1">
                  <a:lumMod val="10000"/>
                </a:schemeClr>
              </a:solidFill>
            </a:ln>
          </p:spPr>
          <p:txBody>
            <a:bodyPr wrap="square" rtlCol="0">
              <a:spAutoFit/>
            </a:bodyPr>
            <a:lstStyle/>
            <a:p>
              <a:endParaRPr lang="en-US" dirty="0"/>
            </a:p>
          </p:txBody>
        </p:sp>
        <p:sp>
          <p:nvSpPr>
            <p:cNvPr id="7" name="TextBox 6"/>
            <p:cNvSpPr txBox="1"/>
            <p:nvPr/>
          </p:nvSpPr>
          <p:spPr>
            <a:xfrm>
              <a:off x="6553200" y="1371600"/>
              <a:ext cx="1295400" cy="369332"/>
            </a:xfrm>
            <a:prstGeom prst="rect">
              <a:avLst/>
            </a:prstGeom>
            <a:noFill/>
            <a:ln>
              <a:solidFill>
                <a:schemeClr val="accent1">
                  <a:lumMod val="10000"/>
                </a:schemeClr>
              </a:solidFill>
            </a:ln>
          </p:spPr>
          <p:txBody>
            <a:bodyPr wrap="square" rtlCol="0">
              <a:spAutoFit/>
            </a:bodyPr>
            <a:lstStyle/>
            <a:p>
              <a:endParaRPr lang="en-US" dirty="0"/>
            </a:p>
          </p:txBody>
        </p:sp>
        <p:sp>
          <p:nvSpPr>
            <p:cNvPr id="8" name="TextBox 7"/>
            <p:cNvSpPr txBox="1"/>
            <p:nvPr/>
          </p:nvSpPr>
          <p:spPr>
            <a:xfrm>
              <a:off x="1752600" y="6324600"/>
              <a:ext cx="1295400" cy="369332"/>
            </a:xfrm>
            <a:prstGeom prst="rect">
              <a:avLst/>
            </a:prstGeom>
            <a:noFill/>
            <a:ln>
              <a:solidFill>
                <a:schemeClr val="accent1">
                  <a:lumMod val="10000"/>
                </a:schemeClr>
              </a:solidFill>
            </a:ln>
          </p:spPr>
          <p:txBody>
            <a:bodyPr wrap="square" rtlCol="0">
              <a:spAutoFit/>
            </a:bodyPr>
            <a:lstStyle/>
            <a:p>
              <a:endParaRPr lang="en-US" dirty="0"/>
            </a:p>
          </p:txBody>
        </p:sp>
        <p:sp>
          <p:nvSpPr>
            <p:cNvPr id="9" name="TextBox 8"/>
            <p:cNvSpPr txBox="1"/>
            <p:nvPr/>
          </p:nvSpPr>
          <p:spPr>
            <a:xfrm>
              <a:off x="5715000" y="6324600"/>
              <a:ext cx="1600200" cy="381000"/>
            </a:xfrm>
            <a:prstGeom prst="rect">
              <a:avLst/>
            </a:prstGeom>
            <a:noFill/>
            <a:ln>
              <a:solidFill>
                <a:schemeClr val="accent1">
                  <a:lumMod val="10000"/>
                </a:schemeClr>
              </a:solidFill>
            </a:ln>
          </p:spPr>
          <p:txBody>
            <a:bodyPr wrap="square" rtlCol="0">
              <a:spAutoFit/>
            </a:bodyPr>
            <a:lstStyle/>
            <a:p>
              <a:endParaRPr lang="en-US" dirty="0"/>
            </a:p>
          </p:txBody>
        </p:sp>
        <p:sp>
          <p:nvSpPr>
            <p:cNvPr id="10" name="TextBox 9"/>
            <p:cNvSpPr txBox="1"/>
            <p:nvPr/>
          </p:nvSpPr>
          <p:spPr>
            <a:xfrm>
              <a:off x="6400800" y="5867400"/>
              <a:ext cx="1600200" cy="369332"/>
            </a:xfrm>
            <a:prstGeom prst="rect">
              <a:avLst/>
            </a:prstGeom>
            <a:noFill/>
            <a:ln>
              <a:solidFill>
                <a:schemeClr val="accent1">
                  <a:lumMod val="10000"/>
                </a:schemeClr>
              </a:solidFill>
            </a:ln>
          </p:spPr>
          <p:txBody>
            <a:bodyPr wrap="square" rtlCol="0">
              <a:spAutoFit/>
            </a:bodyPr>
            <a:lstStyle/>
            <a:p>
              <a:endParaRPr lang="en-US" dirty="0"/>
            </a:p>
          </p:txBody>
        </p:sp>
        <p:sp>
          <p:nvSpPr>
            <p:cNvPr id="11" name="TextBox 10"/>
            <p:cNvSpPr txBox="1"/>
            <p:nvPr/>
          </p:nvSpPr>
          <p:spPr>
            <a:xfrm>
              <a:off x="1219200" y="5791200"/>
              <a:ext cx="1295400" cy="369332"/>
            </a:xfrm>
            <a:prstGeom prst="rect">
              <a:avLst/>
            </a:prstGeom>
            <a:noFill/>
            <a:ln>
              <a:solidFill>
                <a:schemeClr val="accent1">
                  <a:lumMod val="10000"/>
                </a:schemeClr>
              </a:solidFill>
            </a:ln>
          </p:spPr>
          <p:txBody>
            <a:bodyPr wrap="square" rtlCol="0">
              <a:spAutoFit/>
            </a:bodyPr>
            <a:lstStyle/>
            <a:p>
              <a:endParaRPr lang="en-US" dirty="0"/>
            </a:p>
          </p:txBody>
        </p:sp>
        <p:sp>
          <p:nvSpPr>
            <p:cNvPr id="12" name="TextBox 11"/>
            <p:cNvSpPr txBox="1"/>
            <p:nvPr/>
          </p:nvSpPr>
          <p:spPr>
            <a:xfrm>
              <a:off x="228600" y="4191000"/>
              <a:ext cx="1295400" cy="369332"/>
            </a:xfrm>
            <a:prstGeom prst="rect">
              <a:avLst/>
            </a:prstGeom>
            <a:noFill/>
            <a:ln>
              <a:solidFill>
                <a:schemeClr val="accent1">
                  <a:lumMod val="10000"/>
                </a:schemeClr>
              </a:solidFill>
            </a:ln>
          </p:spPr>
          <p:txBody>
            <a:bodyPr wrap="square" rtlCol="0">
              <a:spAutoFit/>
            </a:bodyPr>
            <a:lstStyle/>
            <a:p>
              <a:endParaRPr lang="en-US" dirty="0"/>
            </a:p>
          </p:txBody>
        </p:sp>
        <p:sp>
          <p:nvSpPr>
            <p:cNvPr id="13" name="TextBox 12"/>
            <p:cNvSpPr txBox="1"/>
            <p:nvPr/>
          </p:nvSpPr>
          <p:spPr>
            <a:xfrm>
              <a:off x="228600" y="4800600"/>
              <a:ext cx="1295400" cy="369332"/>
            </a:xfrm>
            <a:prstGeom prst="rect">
              <a:avLst/>
            </a:prstGeom>
            <a:noFill/>
            <a:ln>
              <a:solidFill>
                <a:schemeClr val="accent1">
                  <a:lumMod val="10000"/>
                </a:schemeClr>
              </a:solidFill>
            </a:ln>
          </p:spPr>
          <p:txBody>
            <a:bodyPr wrap="square" rtlCol="0">
              <a:spAutoFit/>
            </a:bodyPr>
            <a:lstStyle/>
            <a:p>
              <a:endParaRPr lang="en-US" dirty="0"/>
            </a:p>
          </p:txBody>
        </p:sp>
      </p:grpSp>
    </p:spTree>
    <p:extLst>
      <p:ext uri="{BB962C8B-B14F-4D97-AF65-F5344CB8AC3E}">
        <p14:creationId xmlns:p14="http://schemas.microsoft.com/office/powerpoint/2010/main" val="169459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24744"/>
            <a:ext cx="56165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62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924475"/>
          </a:xfrm>
        </p:spPr>
        <p:txBody>
          <a:bodyPr/>
          <a:lstStyle/>
          <a:p>
            <a:pPr algn="ctr"/>
            <a:r>
              <a:rPr lang="en-US" sz="4400" dirty="0" smtClean="0"/>
              <a:t>Las </a:t>
            </a:r>
            <a:r>
              <a:rPr lang="en-US" sz="4400" dirty="0" err="1" smtClean="0"/>
              <a:t>células</a:t>
            </a:r>
            <a:r>
              <a:rPr lang="en-US" sz="4400" dirty="0" smtClean="0"/>
              <a:t> </a:t>
            </a:r>
            <a:r>
              <a:rPr lang="en-US" sz="4400" dirty="0" err="1" smtClean="0"/>
              <a:t>las</a:t>
            </a:r>
            <a:r>
              <a:rPr lang="en-US" sz="4400" dirty="0" smtClean="0"/>
              <a:t> </a:t>
            </a:r>
            <a:r>
              <a:rPr lang="en-US" sz="4400" dirty="0" err="1" smtClean="0"/>
              <a:t>clasifican</a:t>
            </a:r>
            <a:r>
              <a:rPr lang="en-US" sz="4400" dirty="0" smtClean="0"/>
              <a:t> en:</a:t>
            </a:r>
            <a:endParaRPr lang="es-PR" sz="4400" dirty="0"/>
          </a:p>
        </p:txBody>
      </p:sp>
      <p:sp>
        <p:nvSpPr>
          <p:cNvPr id="3" name="Content Placeholder 2"/>
          <p:cNvSpPr>
            <a:spLocks noGrp="1"/>
          </p:cNvSpPr>
          <p:nvPr>
            <p:ph idx="1"/>
          </p:nvPr>
        </p:nvSpPr>
        <p:spPr>
          <a:xfrm>
            <a:off x="611560" y="1196752"/>
            <a:ext cx="7883035" cy="3259349"/>
          </a:xfrm>
        </p:spPr>
        <p:txBody>
          <a:bodyPr>
            <a:normAutofit/>
          </a:bodyPr>
          <a:lstStyle/>
          <a:p>
            <a:r>
              <a:rPr lang="en-US" sz="4400" dirty="0" err="1" smtClean="0"/>
              <a:t>Procariotas</a:t>
            </a:r>
            <a:r>
              <a:rPr lang="en-US" sz="4400" dirty="0" smtClean="0"/>
              <a:t> – no </a:t>
            </a:r>
            <a:r>
              <a:rPr lang="en-US" sz="4400" dirty="0" err="1" smtClean="0"/>
              <a:t>tienen</a:t>
            </a:r>
            <a:r>
              <a:rPr lang="en-US" sz="4400" dirty="0" smtClean="0"/>
              <a:t> </a:t>
            </a:r>
            <a:r>
              <a:rPr lang="en-US" sz="4400" dirty="0" err="1" smtClean="0"/>
              <a:t>núcleo</a:t>
            </a:r>
            <a:r>
              <a:rPr lang="en-US" sz="4400" dirty="0" smtClean="0"/>
              <a:t> </a:t>
            </a:r>
            <a:r>
              <a:rPr lang="en-US" sz="4400" dirty="0" err="1" smtClean="0"/>
              <a:t>verdadero</a:t>
            </a:r>
            <a:r>
              <a:rPr lang="en-US" sz="4400" dirty="0" smtClean="0"/>
              <a:t> . </a:t>
            </a:r>
          </a:p>
          <a:p>
            <a:r>
              <a:rPr lang="en-US" sz="4400" dirty="0" err="1" smtClean="0"/>
              <a:t>Eucariotas</a:t>
            </a:r>
            <a:r>
              <a:rPr lang="en-US" sz="4400" dirty="0"/>
              <a:t> </a:t>
            </a:r>
            <a:r>
              <a:rPr lang="en-US" sz="4400" dirty="0" smtClean="0"/>
              <a:t>– </a:t>
            </a:r>
            <a:r>
              <a:rPr lang="en-US" sz="4400" dirty="0" err="1" smtClean="0"/>
              <a:t>tienen</a:t>
            </a:r>
            <a:r>
              <a:rPr lang="en-US" sz="4400" dirty="0" smtClean="0"/>
              <a:t> el </a:t>
            </a:r>
            <a:r>
              <a:rPr lang="en-US" sz="4400" dirty="0" err="1" smtClean="0"/>
              <a:t>núcleo</a:t>
            </a:r>
            <a:r>
              <a:rPr lang="en-US" sz="4400" dirty="0" smtClean="0"/>
              <a:t> </a:t>
            </a:r>
            <a:r>
              <a:rPr lang="en-US" sz="4400" dirty="0" err="1" smtClean="0"/>
              <a:t>verdadero</a:t>
            </a:r>
            <a:r>
              <a:rPr lang="en-US" sz="4400" dirty="0" smtClean="0"/>
              <a:t>. </a:t>
            </a:r>
            <a:endParaRPr lang="es-PR" sz="4400" dirty="0"/>
          </a:p>
        </p:txBody>
      </p:sp>
      <p:pic>
        <p:nvPicPr>
          <p:cNvPr id="1028" name="Picture 4" descr="http://t3.gstatic.com/images?q=tbn:ANd9GcQ9Z3rQBhK9MJp2_1vOK9PKecWWv2vE7cSR6hZbUiloZQOLnZ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365104"/>
            <a:ext cx="5982946"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4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R" sz="4400" dirty="0"/>
              <a:t>Célula </a:t>
            </a:r>
            <a:r>
              <a:rPr lang="es-PR" sz="4400" dirty="0" smtClean="0"/>
              <a:t>animal</a:t>
            </a:r>
            <a:endParaRPr lang="es-PR" sz="4400" dirty="0"/>
          </a:p>
        </p:txBody>
      </p:sp>
      <p:sp>
        <p:nvSpPr>
          <p:cNvPr id="3" name="Content Placeholder 2"/>
          <p:cNvSpPr>
            <a:spLocks noGrp="1"/>
          </p:cNvSpPr>
          <p:nvPr>
            <p:ph idx="1"/>
          </p:nvPr>
        </p:nvSpPr>
        <p:spPr>
          <a:xfrm>
            <a:off x="395536" y="1628800"/>
            <a:ext cx="8496944" cy="4752527"/>
          </a:xfrm>
        </p:spPr>
        <p:txBody>
          <a:bodyPr>
            <a:normAutofit fontScale="92500" lnSpcReduction="10000"/>
          </a:bodyPr>
          <a:lstStyle/>
          <a:p>
            <a:pPr marL="0" indent="0">
              <a:buNone/>
            </a:pPr>
            <a:r>
              <a:rPr lang="es-PR" sz="2800" dirty="0" smtClean="0"/>
              <a:t>1.</a:t>
            </a:r>
            <a:r>
              <a:rPr lang="es-PR" sz="3200" dirty="0" smtClean="0"/>
              <a:t>La </a:t>
            </a:r>
            <a:r>
              <a:rPr lang="es-PR" sz="3200" dirty="0"/>
              <a:t>célula animal no tiene pared celular.</a:t>
            </a:r>
          </a:p>
          <a:p>
            <a:pPr marL="0" indent="0">
              <a:buNone/>
            </a:pPr>
            <a:r>
              <a:rPr lang="es-PR" sz="3200" dirty="0" smtClean="0"/>
              <a:t>2.La </a:t>
            </a:r>
            <a:r>
              <a:rPr lang="es-PR" sz="3200" dirty="0"/>
              <a:t>célula animal está rodeada por una estructura llamada membrana celular. Está es flexible, y permite que las células intercambien materiales con su ambiente.      </a:t>
            </a:r>
          </a:p>
          <a:p>
            <a:pPr marL="0" indent="0">
              <a:buNone/>
            </a:pPr>
            <a:r>
              <a:rPr lang="es-PR" sz="3200" dirty="0" smtClean="0"/>
              <a:t>3. La </a:t>
            </a:r>
            <a:r>
              <a:rPr lang="es-PR" sz="3200" dirty="0"/>
              <a:t>célula vegetal, también tiene membrana celular y su función es proteger  la célula, permitir paso de ciertas sustancias necesarias y evitar las entradas de otras sustancias.</a:t>
            </a:r>
          </a:p>
          <a:p>
            <a:endParaRPr lang="es-PR" dirty="0"/>
          </a:p>
        </p:txBody>
      </p:sp>
    </p:spTree>
    <p:extLst>
      <p:ext uri="{BB962C8B-B14F-4D97-AF65-F5344CB8AC3E}">
        <p14:creationId xmlns:p14="http://schemas.microsoft.com/office/powerpoint/2010/main" val="294618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125113" cy="924475"/>
          </a:xfrm>
        </p:spPr>
        <p:txBody>
          <a:bodyPr/>
          <a:lstStyle/>
          <a:p>
            <a:pPr algn="ctr"/>
            <a:r>
              <a:rPr lang="es-PR" sz="4800" dirty="0"/>
              <a:t>Célula </a:t>
            </a:r>
            <a:r>
              <a:rPr lang="es-PR" sz="4800" dirty="0" smtClean="0"/>
              <a:t>vegetal</a:t>
            </a:r>
            <a:endParaRPr lang="es-PR" dirty="0"/>
          </a:p>
        </p:txBody>
      </p:sp>
      <p:sp>
        <p:nvSpPr>
          <p:cNvPr id="3" name="Content Placeholder 2"/>
          <p:cNvSpPr>
            <a:spLocks noGrp="1"/>
          </p:cNvSpPr>
          <p:nvPr>
            <p:ph idx="1"/>
          </p:nvPr>
        </p:nvSpPr>
        <p:spPr>
          <a:xfrm>
            <a:off x="395536" y="1268760"/>
            <a:ext cx="8280919" cy="4051437"/>
          </a:xfrm>
        </p:spPr>
        <p:txBody>
          <a:bodyPr/>
          <a:lstStyle/>
          <a:p>
            <a:pPr marL="0" indent="0">
              <a:buNone/>
            </a:pPr>
            <a:r>
              <a:rPr lang="es-PR" sz="2800" dirty="0" smtClean="0"/>
              <a:t>1.Está </a:t>
            </a:r>
            <a:r>
              <a:rPr lang="es-PR" sz="2800" dirty="0"/>
              <a:t>rodeada de una estructura que se llama Pared Celular . Esta estructura no está  presente en la célula animal.</a:t>
            </a:r>
          </a:p>
          <a:p>
            <a:pPr marL="0" indent="0">
              <a:buNone/>
            </a:pPr>
            <a:r>
              <a:rPr lang="es-PR" sz="2800" dirty="0" smtClean="0"/>
              <a:t>2.La </a:t>
            </a:r>
            <a:r>
              <a:rPr lang="es-PR" sz="2800" dirty="0"/>
              <a:t>pared celular le da rigidez y fortaleza a la célula  vegetal.</a:t>
            </a:r>
          </a:p>
          <a:p>
            <a:pPr marL="0" indent="0">
              <a:buNone/>
            </a:pPr>
            <a:r>
              <a:rPr lang="es-PR" sz="2800" dirty="0" smtClean="0"/>
              <a:t>3.Está </a:t>
            </a:r>
            <a:r>
              <a:rPr lang="es-PR" sz="2800" dirty="0"/>
              <a:t>estructura es esencial para mantener la estructura de las plantas.</a:t>
            </a:r>
          </a:p>
          <a:p>
            <a:pPr marL="0" indent="0">
              <a:buNone/>
            </a:pPr>
            <a:endParaRPr lang="es-PR" dirty="0"/>
          </a:p>
        </p:txBody>
      </p:sp>
    </p:spTree>
    <p:extLst>
      <p:ext uri="{BB962C8B-B14F-4D97-AF65-F5344CB8AC3E}">
        <p14:creationId xmlns:p14="http://schemas.microsoft.com/office/powerpoint/2010/main" val="289139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772816"/>
            <a:ext cx="7125113" cy="2520280"/>
          </a:xfrm>
        </p:spPr>
        <p:txBody>
          <a:bodyPr/>
          <a:lstStyle/>
          <a:p>
            <a:pPr algn="ctr"/>
            <a:r>
              <a:rPr lang="es-PR" sz="4400" dirty="0"/>
              <a:t>Partes de la célula y función </a:t>
            </a:r>
            <a:r>
              <a:rPr lang="es-PR" sz="4400" dirty="0" smtClean="0"/>
              <a:t/>
            </a:r>
            <a:br>
              <a:rPr lang="es-PR" sz="4400" dirty="0" smtClean="0"/>
            </a:br>
            <a:r>
              <a:rPr lang="es-PR" sz="4400" dirty="0" smtClean="0"/>
              <a:t>(</a:t>
            </a:r>
            <a:r>
              <a:rPr lang="es-PR" sz="4400" dirty="0"/>
              <a:t>organelos de la célula</a:t>
            </a:r>
            <a:r>
              <a:rPr lang="es-PR" sz="4400" dirty="0" smtClean="0"/>
              <a:t>)</a:t>
            </a:r>
            <a:endParaRPr lang="es-PR" sz="4400" dirty="0"/>
          </a:p>
        </p:txBody>
      </p:sp>
    </p:spTree>
    <p:extLst>
      <p:ext uri="{BB962C8B-B14F-4D97-AF65-F5344CB8AC3E}">
        <p14:creationId xmlns:p14="http://schemas.microsoft.com/office/powerpoint/2010/main" val="186174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96944" cy="924475"/>
          </a:xfrm>
        </p:spPr>
        <p:txBody>
          <a:bodyPr/>
          <a:lstStyle/>
          <a:p>
            <a:r>
              <a:rPr lang="es-PR" dirty="0"/>
              <a:t>1.	Mitocondria -  liberan energía que se usa en la célula. </a:t>
            </a:r>
          </a:p>
        </p:txBody>
      </p:sp>
      <p:pic>
        <p:nvPicPr>
          <p:cNvPr id="3" name="Picture 2" descr="mitocondrias.jpg"/>
          <p:cNvPicPr>
            <a:picLocks noChangeAspect="1"/>
          </p:cNvPicPr>
          <p:nvPr/>
        </p:nvPicPr>
        <p:blipFill>
          <a:blip r:embed="rId2" cstate="print"/>
          <a:stretch>
            <a:fillRect/>
          </a:stretch>
        </p:blipFill>
        <p:spPr>
          <a:xfrm>
            <a:off x="4860032" y="692696"/>
            <a:ext cx="4283968" cy="6032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p:cNvPicPr>
            <a:picLocks noChangeAspect="1" noChangeArrowheads="1"/>
          </p:cNvPicPr>
          <p:nvPr/>
        </p:nvPicPr>
        <p:blipFill>
          <a:blip r:embed="rId3" cstate="print"/>
          <a:srcRect/>
          <a:stretch>
            <a:fillRect/>
          </a:stretch>
        </p:blipFill>
        <p:spPr bwMode="auto">
          <a:xfrm>
            <a:off x="2018625" y="1052735"/>
            <a:ext cx="2841407" cy="2905403"/>
          </a:xfrm>
          <a:prstGeom prst="rect">
            <a:avLst/>
          </a:prstGeom>
          <a:noFill/>
          <a:ln w="9525">
            <a:noFill/>
            <a:miter lim="800000"/>
            <a:headEnd/>
            <a:tailEnd/>
          </a:ln>
        </p:spPr>
      </p:pic>
      <p:pic>
        <p:nvPicPr>
          <p:cNvPr id="2050" name="Picture 2" descr="http://t0.gstatic.com/images?q=tbn:ANd9GcR6wTFRLkRIdDf7u6gEGz6x5cWRVvuhSSfKUji0nNTiwCnZyu3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861048"/>
            <a:ext cx="4898345" cy="2864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3.gstatic.com/images?q=tbn:ANd9GcRg4Phe87XXjaB32lmsaj6G1LLg68C0yhe9USAdL75q344ehFb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18255" y="1478495"/>
            <a:ext cx="2783087" cy="193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0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93" y="116632"/>
            <a:ext cx="8640960" cy="3717032"/>
          </a:xfrm>
        </p:spPr>
        <p:txBody>
          <a:bodyPr/>
          <a:lstStyle/>
          <a:p>
            <a:r>
              <a:rPr lang="es-PR" dirty="0"/>
              <a:t>2.	Retículo </a:t>
            </a:r>
            <a:r>
              <a:rPr lang="es-PR" dirty="0" err="1"/>
              <a:t>endoplásmico</a:t>
            </a:r>
            <a:r>
              <a:rPr lang="es-PR" dirty="0"/>
              <a:t> -  este provee vías para el movimiento de materiales por la </a:t>
            </a:r>
            <a:r>
              <a:rPr lang="es-PR" dirty="0" smtClean="0"/>
              <a:t>célula. </a:t>
            </a:r>
            <a:r>
              <a:rPr lang="es-PR" dirty="0"/>
              <a:t>Se conecta desde la membrana nuclear a la membrana celular.  </a:t>
            </a:r>
            <a:r>
              <a:rPr lang="es-PR" dirty="0" smtClean="0"/>
              <a:t/>
            </a:r>
            <a:br>
              <a:rPr lang="es-PR" dirty="0" smtClean="0"/>
            </a:br>
            <a:r>
              <a:rPr lang="es-PR" dirty="0"/>
              <a:t/>
            </a:r>
            <a:br>
              <a:rPr lang="es-PR" dirty="0"/>
            </a:br>
            <a:endParaRPr lang="es-PR" dirty="0"/>
          </a:p>
        </p:txBody>
      </p:sp>
      <p:pic>
        <p:nvPicPr>
          <p:cNvPr id="3" name="Picture 2" descr="rer.jpg"/>
          <p:cNvPicPr>
            <a:picLocks noChangeAspect="1"/>
          </p:cNvPicPr>
          <p:nvPr/>
        </p:nvPicPr>
        <p:blipFill>
          <a:blip r:embed="rId2" cstate="print"/>
          <a:stretch>
            <a:fillRect/>
          </a:stretch>
        </p:blipFill>
        <p:spPr>
          <a:xfrm>
            <a:off x="845820" y="2708920"/>
            <a:ext cx="7462306" cy="4032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8962543"/>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884</TotalTime>
  <Words>350</Words>
  <Application>Microsoft Office PowerPoint</Application>
  <PresentationFormat>On-screen Show (4:3)</PresentationFormat>
  <Paragraphs>58</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Spring</vt:lpstr>
      <vt:lpstr>La célula </vt:lpstr>
      <vt:lpstr>¿Qué es la célula? </vt:lpstr>
      <vt:lpstr>Clasificación de la Célula</vt:lpstr>
      <vt:lpstr>Las células las clasifican en:</vt:lpstr>
      <vt:lpstr>Célula animal</vt:lpstr>
      <vt:lpstr>Célula vegetal</vt:lpstr>
      <vt:lpstr>Partes de la célula y función  (organelos de la célula)</vt:lpstr>
      <vt:lpstr>1. Mitocondria -  liberan energía que se usa en la célula. </vt:lpstr>
      <vt:lpstr>2. Retículo endoplásmico -  este provee vías para el movimiento de materiales por la célula. Se conecta desde la membrana nuclear a la membrana celular.    </vt:lpstr>
      <vt:lpstr>Hay dos tipos de Retículo Endoplásmico  ( RE ):  a. R E  liso – no tiene ribosomas b. R E rugoso – tiene ribosomas </vt:lpstr>
      <vt:lpstr>3. Ribosomas – es un organelo que hacen las proteínas. Las proteínas son macromoléculas que constituyen el principal nutriente para la formación de los músculos del cuerpo. Su función principal es transportar las sustancias grasas a través de la sangre, elevando así las defensas de nuestro organismo.  en la célula.  </vt:lpstr>
      <vt:lpstr>Lugares que se encuentran los ribosomas:  a. Pegado en R E rugoso b. Libres</vt:lpstr>
      <vt:lpstr>4. Aparato de Golgi – empaqueta los materiales dentro de la célula para enviarlos fuera de la célula.</vt:lpstr>
      <vt:lpstr>5. Vacuolas – son estructuras llenas de líquido que contienen varias sustancias. *En la célula animal las vacuolas son pequeñas.  *En la célula vegetal son grandes. Tipos de vacuolas:  A. Las vacuolas de alimentación – almacena nutrientes. B. Las vacuolas digestivas – destruyen los nutrientes. </vt:lpstr>
      <vt:lpstr>6. Lisosoma – rompen las moléculas grandes y destruyen las partículas extrañas. </vt:lpstr>
      <vt:lpstr>7. Citoplasma – material gelatinoso dentro de la célula.   Está contiene 75% de agua y 25% de proteínas.</vt:lpstr>
      <vt:lpstr>8. Núcleo – centro de control de la célula. Está tiene el material genético DNA (un tipo de ácido nucleico).  Ácido nucleico es el material hereditario de la célula.   La cromatina está formada por proteínas y el ácido nucleico DNA.  Dentro del núcleo se encuentra el  nucléolo,  este tiene un material es para la producción de proteínas RNA (un tipo de ácido nucleico).   </vt:lpstr>
      <vt:lpstr>Posee una membrana doble que la protege,  llamada membrana nuclear. </vt:lpstr>
      <vt:lpstr>9. Centriolos – organelos que ayudan a la división celular. Cuando una célula se reproduce.  Solamente la tiene la célula animal. </vt:lpstr>
      <vt:lpstr>10. Microtúbulos – ayuda dar forma a la célula y a moverse de un sitio a otro. No todas las células la tienen.  Hay dos tipos de microtúbulos: a. Cilios – forma de pelos b. Flagelos – forma de cola  </vt:lpstr>
      <vt:lpstr>11. Membrana nuclear – está es parte del núcleo, y protege a los ácidos nucleicos. Está tiene poros que permite algunas moléculas entrar o salir de la membrana. </vt:lpstr>
      <vt:lpstr>PowerPoint Presentation</vt:lpstr>
      <vt:lpstr>12. Membrana celular – es la estructura que ayuda a controlar el paso de materiales entre la célula y su ambiente.  La membrana NO permite la entrada de algunas sustancias como:  1. Proteínas  2. Grasas (lípidos).   </vt:lpstr>
      <vt:lpstr>La membrana permite el paso de:         1. azúcares simples 2. oxígeno 3. agua  4. bióxido de carbono.   La membrana está construida de: 1. proteínas 2. lípidos (colesterol) 3. cadenas de carbohidratos 4. fosfolípidos</vt:lpstr>
      <vt:lpstr>Membrana Celular</vt:lpstr>
      <vt:lpstr>Instrucciones: Parea las partes de la célula animal</vt:lpstr>
      <vt:lpstr>PowerPoint Presentation</vt:lpstr>
      <vt:lpstr>Célula Vegetal </vt:lpstr>
      <vt:lpstr>Célula vegetales  Está tiene los mismos organelos que la célula animal, solamente se diferencian en: 1. Vacuolas – son sumamente grandes y ocupan casi todo el espacio. Almacenan enzimas digestivas y colaboran en la digestión celular.  Almacena agua.   </vt:lpstr>
      <vt:lpstr>PowerPoint Presentation</vt:lpstr>
      <vt:lpstr>PowerPoint Presentation</vt:lpstr>
      <vt:lpstr> 3. No tiene centriolos para su división        celular.  4. Tiene plastidios.      Plastidios -  está sintetiza sustancias      químicas; almacena alimentos y     pigmentos. </vt:lpstr>
      <vt:lpstr>Hay tres tipos de Plastidios: 1. Cloroplasto – producción de alimento. Está es la más común de los plastidios en las células verdes.  El pigmento verde es clorofila.  Dentro del cloroplasto tiene granas, que parecen pilas de monedas. 2. Leucoplasto – plastidios de almacenaje ( proteínas,  lípidos y almidón.  3. Cromoplasto -  plastidio que contienen pigmento rojo, amarillo o anaranjado.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célula</dc:title>
  <dc:creator>Omayra Colon</dc:creator>
  <cp:lastModifiedBy>Omayra Colon</cp:lastModifiedBy>
  <cp:revision>25</cp:revision>
  <dcterms:created xsi:type="dcterms:W3CDTF">2012-01-12T02:47:22Z</dcterms:created>
  <dcterms:modified xsi:type="dcterms:W3CDTF">2013-02-27T10:52:31Z</dcterms:modified>
</cp:coreProperties>
</file>